
<file path=[Content_Types].xml><?xml version="1.0" encoding="utf-8"?>
<Types xmlns="http://schemas.openxmlformats.org/package/2006/content-types">
  <Override PartName="/ppt/notesSlides/notesSlide24.xml" ContentType="application/vnd.openxmlformats-officedocument.presentationml.notesSlide+xml"/>
  <Default Extension="gif" ContentType="image/gif"/>
  <Override PartName="/ppt/slides/slide14.xml" ContentType="application/vnd.openxmlformats-officedocument.presentationml.slide+xml"/>
  <Default Extension="rels" ContentType="application/vnd.openxmlformats-package.relationships+xml"/>
  <Override PartName="/ppt/notesSlides/notesSlide16.xml" ContentType="application/vnd.openxmlformats-officedocument.presentationml.notesSlide+xml"/>
  <Default Extension="xml" ContentType="application/xml"/>
  <Override PartName="/ppt/slides/slide45.xml" ContentType="application/vnd.openxmlformats-officedocument.presentationml.slide+xml"/>
  <Override PartName="/ppt/tableStyles.xml" ContentType="application/vnd.openxmlformats-officedocument.presentationml.tableStyles+xml"/>
  <Override PartName="/ppt/notesSlides/notesSlide31.xml" ContentType="application/vnd.openxmlformats-officedocument.presentationml.notesSlide+xml"/>
  <Override PartName="/ppt/notesSlides/notesSlide1.xml" ContentType="application/vnd.openxmlformats-officedocument.presentationml.notesSlide+xml"/>
  <Override PartName="/ppt/slides/slide28.xml" ContentType="application/vnd.openxmlformats-officedocument.presentationml.slide+xml"/>
  <Override PartName="/ppt/slides/slide21.xml" ContentType="application/vnd.openxmlformats-officedocument.presentationml.slide+xml"/>
  <Override PartName="/ppt/slides/slide37.xml" ContentType="application/vnd.openxmlformats-officedocument.presentationml.slide+xml"/>
  <Override PartName="/ppt/notesSlides/notesSlide23.xml" ContentType="application/vnd.openxmlformats-officedocument.presentationml.notesSlide+xml"/>
  <Override PartName="/ppt/slides/slide5.xml" ContentType="application/vnd.openxmlformats-officedocument.presentationml.slide+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s/slide30.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docProps/core.xml" ContentType="application/vnd.openxmlformats-package.core-properties+xml"/>
  <Override PartName="/ppt/notesSlides/notesSlide7.xml" ContentType="application/vnd.openxmlformats-officedocument.presentationml.notesSlide+xml"/>
  <Override PartName="/ppt/slides/slide44.xml" ContentType="application/vnd.openxmlformats-officedocument.presentationml.slide+xml"/>
  <Override PartName="/ppt/notesSlides/notesSlide30.xml" ContentType="application/vnd.openxmlformats-officedocument.presentationml.notesSlide+xml"/>
  <Override PartName="/ppt/slides/slide27.xml" ContentType="application/vnd.openxmlformats-officedocument.presentationml.slide+xml"/>
  <Override PartName="/ppt/notesSlides/notesSlide29.xml" ContentType="application/vnd.openxmlformats-officedocument.presentationml.notesSlide+xml"/>
  <Override PartName="/ppt/slides/slide20.xml" ContentType="application/vnd.openxmlformats-officedocument.presentationml.slide+xml"/>
  <Override PartName="/ppt/slides/slide36.xml" ContentType="application/vnd.openxmlformats-officedocument.presentationml.slide+xml"/>
  <Override PartName="/ppt/notesSlides/notesSlide22.xml" ContentType="application/vnd.openxmlformats-officedocument.presentationml.notesSlide+xml"/>
  <Override PartName="/ppt/slides/slide4.xml" ContentType="application/vnd.openxmlformats-officedocument.presentationml.slide+xml"/>
  <Override PartName="/ppt/slides/slide19.xml" ContentType="application/vnd.openxmlformats-officedocument.presentationml.slide+xml"/>
  <Override PartName="/ppt/notesSlides/notesSlide8.xml" ContentType="application/vnd.openxmlformats-officedocument.presentationml.notesSlide+xml"/>
  <Default Extension="png" ContentType="image/png"/>
  <Override PartName="/ppt/slideLayouts/slideLayout4.xml" ContentType="application/vnd.openxmlformats-officedocument.presentationml.slideLayout+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slides/slide43.xml" ContentType="application/vnd.openxmlformats-officedocument.presentationml.slide+xml"/>
  <Override PartName="/ppt/slides/slide26.xml" ContentType="application/vnd.openxmlformats-officedocument.presentationml.slide+xml"/>
  <Override PartName="/ppt/slides/slide52.xml" ContentType="application/vnd.openxmlformats-officedocument.presentationml.slide+xml"/>
  <Override PartName="/ppt/notesSlides/notesSlide28.xml" ContentType="application/vnd.openxmlformats-officedocument.presentationml.notesSlide+xml"/>
  <Override PartName="/ppt/slides/slide35.xml" ContentType="application/vnd.openxmlformats-officedocument.presentationml.slide+xml"/>
  <Override PartName="/ppt/notesSlides/notesSlide21.xml" ContentType="application/vnd.openxmlformats-officedocument.presentationml.notesSlide+xml"/>
  <Override PartName="/ppt/slides/slide3.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11.xml" ContentType="application/vnd.openxmlformats-officedocument.presentationml.slide+xml"/>
  <Override PartName="/ppt/notesSlides/notesSlide13.xml" ContentType="application/vnd.openxmlformats-officedocument.presentationml.notesSlide+xml"/>
  <Override PartName="/ppt/slides/slide49.xml" ContentType="application/vnd.openxmlformats-officedocument.presentationml.slide+xml"/>
  <Override PartName="/ppt/notesSlides/notesSlide5.xml" ContentType="application/vnd.openxmlformats-officedocument.presentationml.notesSlide+xml"/>
  <Override PartName="/ppt/slides/slide42.xml" ContentType="application/vnd.openxmlformats-officedocument.presentationml.slide+xml"/>
  <Override PartName="/ppt/slides/slide25.xml" ContentType="application/vnd.openxmlformats-officedocument.presentationml.slide+xml"/>
  <Override PartName="/ppt/slides/slide51.xml" ContentType="application/vnd.openxmlformats-officedocument.presentationml.slide+xml"/>
  <Override PartName="/ppt/slides/slide9.xml" ContentType="application/vnd.openxmlformats-officedocument.presentationml.slide+xml"/>
  <Override PartName="/ppt/notesSlides/notesSlide27.xml" ContentType="application/vnd.openxmlformats-officedocument.presentationml.notesSlide+xml"/>
  <Override PartName="/ppt/slideLayouts/slideLayout9.xml" ContentType="application/vnd.openxmlformats-officedocument.presentationml.slideLayout+xml"/>
  <Override PartName="/ppt/slides/slide34.xml" ContentType="application/vnd.openxmlformats-officedocument.presentationml.slide+xml"/>
  <Override PartName="/ppt/notesSlides/notesSlide20.xml" ContentType="application/vnd.openxmlformats-officedocument.presentationml.notesSlide+xml"/>
  <Override PartName="/ppt/slides/slide2.xml" ContentType="application/vnd.openxmlformats-officedocument.presentationml.slide+xml"/>
  <Override PartName="/ppt/slideLayouts/slideLayout2.xml" ContentType="application/vnd.openxmlformats-officedocument.presentationml.slideLayout+xml"/>
  <Override PartName="/ppt/slides/slide17.xml" ContentType="application/vnd.openxmlformats-officedocument.presentationml.slide+xml"/>
  <Override PartName="/ppt/notesSlides/notesSlide19.xml" ContentType="application/vnd.openxmlformats-officedocument.presentationml.notesSlide+xml"/>
  <Override PartName="/ppt/slides/slide10.xml" ContentType="application/vnd.openxmlformats-officedocument.presentationml.slide+xml"/>
  <Override PartName="/ppt/notesSlides/notesSlide12.xml" ContentType="application/vnd.openxmlformats-officedocument.presentationml.notesSlide+xml"/>
  <Override PartName="/docProps/app.xml" ContentType="application/vnd.openxmlformats-officedocument.extended-properties+xml"/>
  <Override PartName="/ppt/slides/slide48.xml" ContentType="application/vnd.openxmlformats-officedocument.presentationml.slide+xml"/>
  <Override PartName="/ppt/notesSlides/notesSlide4.xml" ContentType="application/vnd.openxmlformats-officedocument.presentationml.notesSlide+xml"/>
  <Override PartName="/ppt/slides/slide41.xml" ContentType="application/vnd.openxmlformats-officedocument.presentationml.slide+xml"/>
  <Override PartName="/ppt/slideLayouts/slideLayout12.xml" ContentType="application/vnd.openxmlformats-officedocument.presentationml.slideLayout+xml"/>
  <Override PartName="/ppt/slides/slide24.xml" ContentType="application/vnd.openxmlformats-officedocument.presentationml.slide+xml"/>
  <Override PartName="/ppt/slides/slide50.xml" ContentType="application/vnd.openxmlformats-officedocument.presentationml.slide+xml"/>
  <Override PartName="/ppt/slides/slide8.xml" ContentType="application/vnd.openxmlformats-officedocument.presentationml.slide+xml"/>
  <Override PartName="/ppt/notesSlides/notesSlide10.xml" ContentType="application/vnd.openxmlformats-officedocument.presentationml.notesSlide+xml"/>
  <Override PartName="/ppt/slideLayouts/slideLayout8.xml" ContentType="application/vnd.openxmlformats-officedocument.presentationml.slideLayout+xml"/>
  <Override PartName="/ppt/slides/slide33.xml" ContentType="application/vnd.openxmlformats-officedocument.presentationml.slide+xml"/>
  <Override PartName="/ppt/notesSlides/notesSlide26.xml" ContentType="application/vnd.openxmlformats-officedocument.presentationml.notesSlide+xml"/>
  <Override PartName="/ppt/slides/slide1.xml" ContentType="application/vnd.openxmlformats-officedocument.presentationml.slide+xml"/>
  <Override PartName="/ppt/slideLayouts/slideLayout1.xml" ContentType="application/vnd.openxmlformats-officedocument.presentationml.slideLayout+xml"/>
  <Override PartName="/ppt/slides/slide16.xml" ContentType="application/vnd.openxmlformats-officedocument.presentationml.slide+xml"/>
  <Override PartName="/ppt/notesSlides/notesSlide18.xml" ContentType="application/vnd.openxmlformats-officedocument.presentationml.notesSlide+xml"/>
  <Default Extension="jpeg" ContentType="image/jpeg"/>
  <Override PartName="/ppt/viewProps.xml" ContentType="application/vnd.openxmlformats-officedocument.presentationml.viewProps+xml"/>
  <Override PartName="/ppt/notesSlides/notesSlide11.xml" ContentType="application/vnd.openxmlformats-officedocument.presentationml.notesSlide+xml"/>
  <Override PartName="/ppt/slides/slide47.xml" ContentType="application/vnd.openxmlformats-officedocument.presentationml.slide+xml"/>
  <Override PartName="/ppt/notesSlides/notesSlide33.xml" ContentType="application/vnd.openxmlformats-officedocument.presentationml.notesSlide+xml"/>
  <Override PartName="/ppt/notesSlides/notesSlide3.xml" ContentType="application/vnd.openxmlformats-officedocument.presentationml.notesSlide+xml"/>
  <Override PartName="/ppt/slides/slide40.xml" ContentType="application/vnd.openxmlformats-officedocument.presentationml.slide+xml"/>
  <Override PartName="/ppt/theme/theme2.xml" ContentType="application/vnd.openxmlformats-officedocument.theme+xml"/>
  <Override PartName="/ppt/slideLayouts/slideLayout11.xml" ContentType="application/vnd.openxmlformats-officedocument.presentationml.slideLayout+xml"/>
  <Override PartName="/ppt/slides/slide39.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notesSlides/notesSlide25.xml" ContentType="application/vnd.openxmlformats-officedocument.presentationml.notesSlide+xml"/>
  <Override PartName="/ppt/slideLayouts/slideLayout7.xml" ContentType="application/vnd.openxmlformats-officedocument.presentationml.slideLayout+xml"/>
  <Override PartName="/ppt/slides/slide32.xml" ContentType="application/vnd.openxmlformats-officedocument.presentationml.slide+xml"/>
  <Override PartName="/ppt/notesMasters/notesMaster1.xml" ContentType="application/vnd.openxmlformats-officedocument.presentationml.notesMaster+xml"/>
  <Override PartName="/ppt/slides/slide15.xml" ContentType="application/vnd.openxmlformats-officedocument.presentationml.slide+xml"/>
  <Override PartName="/ppt/notesSlides/notesSlide17.xml" ContentType="application/vnd.openxmlformats-officedocument.presentationml.notesSlide+xml"/>
  <Override PartName="/ppt/slides/slide46.xml" ContentType="application/vnd.openxmlformats-officedocument.presentationml.slide+xml"/>
  <Override PartName="/ppt/notesSlides/notesSlide32.xml" ContentType="application/vnd.openxmlformats-officedocument.presentationml.notesSlide+xml"/>
  <Override PartName="/ppt/notesSlides/notesSlide2.xml" ContentType="application/vnd.openxmlformats-officedocument.presentationml.notesSlide+xml"/>
  <Override PartName="/ppt/slides/slide29.xml" ContentType="application/vnd.openxmlformats-officedocument.presentationml.slide+xml"/>
  <Override PartName="/ppt/theme/theme1.xml" ContentType="application/vnd.openxmlformats-officedocument.theme+xml"/>
  <Override PartName="/ppt/slides/slide22.xml" ContentType="application/vnd.openxmlformats-officedocument.presentationml.slide+xml"/>
  <Override PartName="/ppt/slides/slide38.xml" ContentType="application/vnd.openxmlformats-officedocument.presentationml.slide+xml"/>
  <Override PartName="/ppt/presentation.xml" ContentType="application/vnd.openxmlformats-officedocument.presentationml.presentation.main+xml"/>
  <Override PartName="/ppt/slides/slide6.xml" ContentType="application/vnd.openxmlformats-officedocument.presentationml.slide+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s/slide31.xml" ContentType="application/vnd.openxmlformats-officedocument.presentationml.slide+xml"/>
  <Default Extension="bin" ContentType="application/vnd.openxmlformats-officedocument.presentationml.printerSettings"/>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91" r:id="rId1"/>
  </p:sldMasterIdLst>
  <p:notesMasterIdLst>
    <p:notesMasterId r:id="rId54"/>
  </p:notesMasterIdLst>
  <p:sldIdLst>
    <p:sldId id="327" r:id="rId2"/>
    <p:sldId id="256" r:id="rId3"/>
    <p:sldId id="276" r:id="rId4"/>
    <p:sldId id="330" r:id="rId5"/>
    <p:sldId id="334" r:id="rId6"/>
    <p:sldId id="259" r:id="rId7"/>
    <p:sldId id="284" r:id="rId8"/>
    <p:sldId id="269" r:id="rId9"/>
    <p:sldId id="263" r:id="rId10"/>
    <p:sldId id="262" r:id="rId11"/>
    <p:sldId id="270" r:id="rId12"/>
    <p:sldId id="257" r:id="rId13"/>
    <p:sldId id="274" r:id="rId14"/>
    <p:sldId id="333" r:id="rId15"/>
    <p:sldId id="275" r:id="rId16"/>
    <p:sldId id="285" r:id="rId17"/>
    <p:sldId id="286" r:id="rId18"/>
    <p:sldId id="288" r:id="rId19"/>
    <p:sldId id="290" r:id="rId20"/>
    <p:sldId id="289" r:id="rId21"/>
    <p:sldId id="271" r:id="rId22"/>
    <p:sldId id="266" r:id="rId23"/>
    <p:sldId id="283" r:id="rId24"/>
    <p:sldId id="329" r:id="rId25"/>
    <p:sldId id="260" r:id="rId26"/>
    <p:sldId id="292" r:id="rId27"/>
    <p:sldId id="335" r:id="rId28"/>
    <p:sldId id="281" r:id="rId29"/>
    <p:sldId id="293" r:id="rId30"/>
    <p:sldId id="272" r:id="rId31"/>
    <p:sldId id="264" r:id="rId32"/>
    <p:sldId id="297" r:id="rId33"/>
    <p:sldId id="298" r:id="rId34"/>
    <p:sldId id="299" r:id="rId35"/>
    <p:sldId id="300" r:id="rId36"/>
    <p:sldId id="304" r:id="rId37"/>
    <p:sldId id="308" r:id="rId38"/>
    <p:sldId id="309" r:id="rId39"/>
    <p:sldId id="311" r:id="rId40"/>
    <p:sldId id="312" r:id="rId41"/>
    <p:sldId id="315" r:id="rId42"/>
    <p:sldId id="318" r:id="rId43"/>
    <p:sldId id="319" r:id="rId44"/>
    <p:sldId id="320" r:id="rId45"/>
    <p:sldId id="321" r:id="rId46"/>
    <p:sldId id="265" r:id="rId47"/>
    <p:sldId id="261" r:id="rId48"/>
    <p:sldId id="336" r:id="rId49"/>
    <p:sldId id="268" r:id="rId50"/>
    <p:sldId id="328" r:id="rId51"/>
    <p:sldId id="258" r:id="rId52"/>
    <p:sldId id="331" r:id="rId5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extLst>
    <p:ext uri="{E76CE94A-603C-4142-B9EB-6D1370010A27}">
      <p14:discardImageEditData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0"/>
    </p:ext>
    <p:ext uri="{D31A062A-798A-4329-ABDD-BBA856620510}">
      <p14:defaultImageDpi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p:restoredLeft sz="15519" autoAdjust="0"/>
    <p:restoredTop sz="59107" autoAdjust="0"/>
  </p:normalViewPr>
  <p:slideViewPr>
    <p:cSldViewPr snapToGrid="0" snapToObjects="1">
      <p:cViewPr varScale="1">
        <p:scale>
          <a:sx n="69" d="100"/>
          <a:sy n="69" d="100"/>
        </p:scale>
        <p:origin x="-202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10398"/>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notesMaster" Target="notesMasters/notes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07E246-DC94-7D4E-B44A-D950C2D25145}" type="datetimeFigureOut">
              <a:rPr lang="en-US" smtClean="0"/>
              <a:pPr/>
              <a:t>2/7/15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5889D9-DE78-C44D-8B35-7AF4EE99043F}" type="slidenum">
              <a:rPr lang="en-US" smtClean="0"/>
              <a:pPr/>
              <a:t>‹#›</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0057111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Opening Activity:</a:t>
            </a:r>
          </a:p>
          <a:p>
            <a:r>
              <a:rPr lang="en-US" b="1" dirty="0" smtClean="0"/>
              <a:t>Handout:</a:t>
            </a:r>
            <a:r>
              <a:rPr lang="en-US" dirty="0" smtClean="0"/>
              <a:t> Using</a:t>
            </a:r>
            <a:r>
              <a:rPr lang="en-US" baseline="0" dirty="0" smtClean="0"/>
              <a:t> Number Balance to Solve Problems</a:t>
            </a:r>
          </a:p>
          <a:p>
            <a:r>
              <a:rPr lang="en-US" baseline="0" dirty="0" smtClean="0"/>
              <a:t>Fulcrum = point of balance so doesn’t matter if numbers are on the front or back (like teeter totter)</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5 ones on front and back</a:t>
            </a:r>
          </a:p>
          <a:p>
            <a:endParaRPr lang="en-US" baseline="0" dirty="0" smtClean="0"/>
          </a:p>
          <a:p>
            <a:r>
              <a:rPr lang="en-US" baseline="0" dirty="0" smtClean="0"/>
              <a:t>How many different ways can you find to solve the problems?</a:t>
            </a:r>
          </a:p>
          <a:p>
            <a:r>
              <a:rPr lang="en-US" baseline="0" dirty="0" smtClean="0"/>
              <a:t>Kids can work together</a:t>
            </a:r>
          </a:p>
          <a:p>
            <a:endParaRPr lang="en-US" baseline="0" dirty="0" smtClean="0"/>
          </a:p>
          <a:p>
            <a:r>
              <a:rPr lang="en-US" b="1" baseline="0" dirty="0" smtClean="0"/>
              <a:t>Charts</a:t>
            </a:r>
          </a:p>
          <a:p>
            <a:r>
              <a:rPr lang="en-US" baseline="0" dirty="0" smtClean="0"/>
              <a:t>What are your favorite…</a:t>
            </a:r>
          </a:p>
          <a:p>
            <a:r>
              <a:rPr lang="en-US" baseline="0" dirty="0" smtClean="0"/>
              <a:t> </a:t>
            </a:r>
            <a:r>
              <a:rPr lang="en-US" baseline="0" dirty="0" err="1" smtClean="0"/>
              <a:t>iPad</a:t>
            </a:r>
            <a:r>
              <a:rPr lang="en-US" baseline="0" dirty="0" smtClean="0"/>
              <a:t> Apps, Websites, Literature</a:t>
            </a:r>
          </a:p>
          <a:p>
            <a:endParaRPr lang="en-US" baseline="0" dirty="0" smtClean="0"/>
          </a:p>
          <a:p>
            <a:r>
              <a:rPr lang="en-US" b="1" baseline="0" dirty="0" smtClean="0"/>
              <a:t>Chart:</a:t>
            </a:r>
          </a:p>
          <a:p>
            <a:r>
              <a:rPr lang="en-US" baseline="0" dirty="0" smtClean="0"/>
              <a:t>23 + 16</a:t>
            </a:r>
          </a:p>
        </p:txBody>
      </p:sp>
      <p:sp>
        <p:nvSpPr>
          <p:cNvPr id="4" name="Slide Number Placeholder 3"/>
          <p:cNvSpPr>
            <a:spLocks noGrp="1"/>
          </p:cNvSpPr>
          <p:nvPr>
            <p:ph type="sldNum" sz="quarter" idx="10"/>
          </p:nvPr>
        </p:nvSpPr>
        <p:spPr/>
        <p:txBody>
          <a:bodyPr/>
          <a:lstStyle/>
          <a:p>
            <a:fld id="{B05889D9-DE78-C44D-8B35-7AF4EE99043F}" type="slidenum">
              <a:rPr lang="en-US" smtClean="0"/>
              <a:pPr/>
              <a:t>1</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40086074"/>
      </p:ext>
    </p:extLst>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Misconceptions – sample like</a:t>
            </a:r>
            <a:r>
              <a:rPr lang="en-US" baseline="0" dirty="0" smtClean="0"/>
              <a:t> you’re working it out…what’s wrong?</a:t>
            </a:r>
            <a:endParaRPr lang="en-US" dirty="0" smtClean="0"/>
          </a:p>
          <a:p>
            <a:endParaRPr lang="en-US" dirty="0" smtClean="0"/>
          </a:p>
          <a:p>
            <a:endParaRPr lang="en-US" baseline="0" dirty="0" smtClean="0"/>
          </a:p>
          <a:p>
            <a:r>
              <a:rPr lang="en-US" b="1" baseline="0" dirty="0" smtClean="0"/>
              <a:t>Teacher Errors </a:t>
            </a:r>
            <a:r>
              <a:rPr lang="en-US" baseline="0" dirty="0" smtClean="0"/>
              <a:t>– Math Talks  </a:t>
            </a:r>
          </a:p>
          <a:p>
            <a:r>
              <a:rPr lang="en-US" baseline="0" dirty="0" smtClean="0"/>
              <a:t>Ask Teachers to solve on sticky notes and explain steps to elbow partner. </a:t>
            </a:r>
          </a:p>
          <a:p>
            <a:endParaRPr lang="en-US" baseline="0" dirty="0" smtClean="0"/>
          </a:p>
          <a:p>
            <a:r>
              <a:rPr lang="en-US" b="1" baseline="0" dirty="0" smtClean="0"/>
              <a:t>Chart</a:t>
            </a:r>
            <a:r>
              <a:rPr lang="en-US" baseline="0" dirty="0" smtClean="0"/>
              <a:t> this example:</a:t>
            </a:r>
          </a:p>
          <a:p>
            <a:r>
              <a:rPr lang="en-US" baseline="0" dirty="0" smtClean="0"/>
              <a:t>23 + 16</a:t>
            </a:r>
          </a:p>
          <a:p>
            <a:r>
              <a:rPr lang="en-US" baseline="0" dirty="0" smtClean="0"/>
              <a:t>(20 + 10) = (30 + 3) = (33 + 6)</a:t>
            </a:r>
          </a:p>
          <a:p>
            <a:endParaRPr lang="en-US" baseline="0" dirty="0" smtClean="0"/>
          </a:p>
          <a:p>
            <a:r>
              <a:rPr lang="en-US" baseline="0" dirty="0" smtClean="0"/>
              <a:t>The number string above is incorrect. Teachers know what they mean by these examples but students take it literally which creates misconceptions.</a:t>
            </a:r>
          </a:p>
          <a:p>
            <a:endParaRPr lang="en-US" baseline="0" dirty="0" smtClean="0"/>
          </a:p>
          <a:p>
            <a:r>
              <a:rPr lang="en-US" baseline="0" dirty="0" smtClean="0"/>
              <a:t>Rather record as:</a:t>
            </a:r>
          </a:p>
          <a:p>
            <a:r>
              <a:rPr lang="en-US" baseline="0" dirty="0" smtClean="0"/>
              <a:t>20 + 10 = 30</a:t>
            </a:r>
          </a:p>
          <a:p>
            <a:r>
              <a:rPr lang="en-US" baseline="0" dirty="0" smtClean="0"/>
              <a:t>30 + 3 = 33</a:t>
            </a:r>
          </a:p>
          <a:p>
            <a:r>
              <a:rPr lang="en-US" baseline="0" dirty="0" smtClean="0"/>
              <a:t>33 + 6 = 39</a:t>
            </a:r>
          </a:p>
          <a:p>
            <a:endParaRPr lang="en-US" baseline="0" dirty="0" smtClean="0"/>
          </a:p>
          <a:p>
            <a:r>
              <a:rPr lang="en-US" baseline="0" dirty="0" smtClean="0"/>
              <a:t>Can say (10 + 6) = (5 + 5 + 6) = (11 + 5)</a:t>
            </a:r>
          </a:p>
          <a:p>
            <a:endParaRPr lang="en-US" baseline="0" dirty="0" smtClean="0"/>
          </a:p>
          <a:p>
            <a:r>
              <a:rPr lang="en-US" baseline="0" dirty="0" smtClean="0"/>
              <a:t>What’s the difference between these two examples? </a:t>
            </a:r>
          </a:p>
          <a:p>
            <a:r>
              <a:rPr lang="en-US" dirty="0" smtClean="0"/>
              <a:t>Discussions</a:t>
            </a:r>
            <a:r>
              <a:rPr lang="en-US" baseline="0" dirty="0" smtClean="0"/>
              <a:t> tell us about children’s understanding of basic mathematical principles</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Thinking</a:t>
            </a:r>
            <a:r>
              <a:rPr lang="en-US" baseline="0" dirty="0" smtClean="0"/>
              <a:t> Mathematically: Integrating Arithmetic and Algebra in the Elementary School – </a:t>
            </a:r>
            <a:r>
              <a:rPr lang="en-US" baseline="0" dirty="0" err="1" smtClean="0"/>
              <a:t>p</a:t>
            </a:r>
            <a:r>
              <a:rPr lang="en-US" baseline="0" dirty="0" smtClean="0"/>
              <a:t> 12, 14</a:t>
            </a:r>
          </a:p>
          <a:p>
            <a:pPr lvl="2"/>
            <a:r>
              <a:rPr lang="en-US" dirty="0" smtClean="0"/>
              <a:t>With most children, it is not enough to explain the correct use of the equal sign</a:t>
            </a:r>
          </a:p>
          <a:p>
            <a:pPr lvl="2"/>
            <a:r>
              <a:rPr lang="en-US" dirty="0" smtClean="0"/>
              <a:t>Practice with </a:t>
            </a:r>
            <a:r>
              <a:rPr lang="en-US" dirty="0" err="1" smtClean="0"/>
              <a:t>manipulatives</a:t>
            </a:r>
            <a:r>
              <a:rPr lang="en-US" dirty="0" smtClean="0"/>
              <a:t>, discussion, explaining their reasoning and critiquing the reasoning of others</a:t>
            </a:r>
          </a:p>
          <a:p>
            <a:pPr lvl="1"/>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Watch the video clip</a:t>
            </a:r>
            <a:r>
              <a:rPr lang="en-US" dirty="0" smtClean="0"/>
              <a:t>, “Lillian” on the Thinking Mathematically DVD.</a:t>
            </a:r>
          </a:p>
          <a:p>
            <a:r>
              <a:rPr lang="en-US" baseline="0" dirty="0" smtClean="0"/>
              <a:t>View </a:t>
            </a:r>
            <a:r>
              <a:rPr lang="en-US" dirty="0" smtClean="0"/>
              <a:t>4</a:t>
            </a:r>
            <a:r>
              <a:rPr lang="en-US" baseline="30000" dirty="0" smtClean="0"/>
              <a:t>th</a:t>
            </a:r>
            <a:r>
              <a:rPr lang="en-US" dirty="0" smtClean="0"/>
              <a:t> Grade Video showing misconceptions around</a:t>
            </a:r>
            <a:r>
              <a:rPr lang="en-US" baseline="0" dirty="0" smtClean="0"/>
              <a:t> equality</a:t>
            </a:r>
            <a:endParaRPr lang="en-US" dirty="0" smtClean="0"/>
          </a:p>
          <a:p>
            <a:r>
              <a:rPr lang="en-US" dirty="0" smtClean="0"/>
              <a:t>Sets </a:t>
            </a:r>
            <a:r>
              <a:rPr lang="en-US" baseline="0" dirty="0" smtClean="0"/>
              <a:t>the purpose or need for deliberate instruction on this topic.</a:t>
            </a:r>
          </a:p>
          <a:p>
            <a:endParaRPr lang="en-US" dirty="0" smtClean="0"/>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dirty="0" smtClean="0"/>
              <a:t>Activity</a:t>
            </a:r>
            <a:r>
              <a:rPr lang="en-US" dirty="0" smtClean="0"/>
              <a:t>:</a:t>
            </a:r>
            <a:r>
              <a:rPr lang="en-US" baseline="0" dirty="0" smtClean="0"/>
              <a:t> </a:t>
            </a:r>
            <a:r>
              <a:rPr lang="en-US" dirty="0" smtClean="0"/>
              <a:t>Discuss with your table what</a:t>
            </a:r>
            <a:r>
              <a:rPr lang="en-US" baseline="0" dirty="0" smtClean="0"/>
              <a:t> you saw. Answer the questions on the slide. Share out.</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How does the teacher record equations and reasoning to correct misconceptions?</a:t>
            </a:r>
          </a:p>
        </p:txBody>
      </p:sp>
      <p:sp>
        <p:nvSpPr>
          <p:cNvPr id="4" name="Slide Number Placeholder 3"/>
          <p:cNvSpPr>
            <a:spLocks noGrp="1"/>
          </p:cNvSpPr>
          <p:nvPr>
            <p:ph type="sldNum" sz="quarter" idx="10"/>
          </p:nvPr>
        </p:nvSpPr>
        <p:spPr/>
        <p:txBody>
          <a:bodyPr/>
          <a:lstStyle/>
          <a:p>
            <a:fld id="{B05889D9-DE78-C44D-8B35-7AF4EE99043F}"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Ricky is compensating.</a:t>
            </a:r>
            <a:r>
              <a:rPr lang="en-US" baseline="0" dirty="0" smtClean="0"/>
              <a:t> A skill that can be learned and practiced using number talks.</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15</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a:p>
            <a:pPr marL="0" marR="0" lvl="2" indent="0" algn="l" defTabSz="457200" rtl="0" eaLnBrk="1" fontAlgn="auto" latinLnBrk="0" hangingPunct="1">
              <a:lnSpc>
                <a:spcPct val="100000"/>
              </a:lnSpc>
              <a:spcBef>
                <a:spcPts val="0"/>
              </a:spcBef>
              <a:spcAft>
                <a:spcPts val="0"/>
              </a:spcAft>
              <a:buClrTx/>
              <a:buSzTx/>
              <a:buFontTx/>
              <a:buNone/>
              <a:tabLst/>
              <a:defRPr/>
            </a:pPr>
            <a:r>
              <a:rPr lang="en-US" dirty="0" smtClean="0"/>
              <a:t>Rand Educational Panel (2003) found the concept of </a:t>
            </a:r>
            <a:r>
              <a:rPr lang="en-US" i="1" dirty="0" smtClean="0"/>
              <a:t>equality</a:t>
            </a:r>
            <a:r>
              <a:rPr lang="en-US" dirty="0" smtClean="0"/>
              <a:t> is difficult for students to comprehend</a:t>
            </a:r>
          </a:p>
          <a:p>
            <a:pPr marL="0" marR="0" lvl="2"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lvl="2" indent="0" algn="l" defTabSz="457200" rtl="0" eaLnBrk="1" fontAlgn="auto" latinLnBrk="0" hangingPunct="1">
              <a:lnSpc>
                <a:spcPct val="100000"/>
              </a:lnSpc>
              <a:spcBef>
                <a:spcPts val="0"/>
              </a:spcBef>
              <a:spcAft>
                <a:spcPts val="0"/>
              </a:spcAft>
              <a:buClrTx/>
              <a:buSzTx/>
              <a:buFontTx/>
              <a:buNone/>
              <a:tabLst/>
              <a:defRPr/>
            </a:pPr>
            <a:r>
              <a:rPr lang="en-US" dirty="0" smtClean="0"/>
              <a:t>Concept of </a:t>
            </a:r>
            <a:r>
              <a:rPr lang="en-US" i="1" dirty="0" smtClean="0"/>
              <a:t>equality is </a:t>
            </a:r>
            <a:r>
              <a:rPr lang="en-US" dirty="0" smtClean="0"/>
              <a:t>usually taught during elementary years with little time spent explicitly teaching the concept in later years</a:t>
            </a:r>
          </a:p>
          <a:p>
            <a:pPr marL="0" marR="0" lvl="2" indent="0" algn="l" defTabSz="4572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16</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pPr marL="806450" lvl="1" indent="-457200">
              <a:buAutoNum type="arabicPeriod"/>
            </a:pPr>
            <a:r>
              <a:rPr lang="en-US" dirty="0" smtClean="0"/>
              <a:t>Guess and test = substitute various values for </a:t>
            </a:r>
            <a:r>
              <a:rPr lang="en-US" dirty="0" err="1" smtClean="0"/>
              <a:t>m</a:t>
            </a:r>
            <a:r>
              <a:rPr lang="en-US" dirty="0" smtClean="0"/>
              <a:t> (</a:t>
            </a:r>
            <a:r>
              <a:rPr lang="en-US" b="1" dirty="0" smtClean="0"/>
              <a:t>arithmetic</a:t>
            </a:r>
            <a:r>
              <a:rPr lang="en-US" dirty="0" smtClean="0"/>
              <a:t> strategy)</a:t>
            </a:r>
          </a:p>
          <a:p>
            <a:pPr marL="806450" lvl="1" indent="-457200">
              <a:buAutoNum type="arabicPeriod"/>
            </a:pPr>
            <a:endParaRPr lang="en-US" dirty="0" smtClean="0"/>
          </a:p>
          <a:p>
            <a:pPr marL="806450" lvl="1" indent="-457200">
              <a:buAutoNum type="arabicPeriod"/>
            </a:pPr>
            <a:r>
              <a:rPr lang="en-US" dirty="0" smtClean="0"/>
              <a:t>Unwind = work backwards through the constraints of the problem using arithmetic operations </a:t>
            </a:r>
          </a:p>
          <a:p>
            <a:pPr marL="806450" lvl="1" indent="-457200">
              <a:buNone/>
            </a:pPr>
            <a:r>
              <a:rPr lang="en-US" dirty="0" smtClean="0"/>
              <a:t>           (</a:t>
            </a:r>
            <a:r>
              <a:rPr lang="en-US" b="1" dirty="0" err="1" smtClean="0"/>
              <a:t>prealgebraic</a:t>
            </a:r>
            <a:r>
              <a:rPr lang="en-US" dirty="0" smtClean="0"/>
              <a:t> strategy)</a:t>
            </a:r>
          </a:p>
          <a:p>
            <a:pPr marL="806450" lvl="1" indent="-457200">
              <a:buNone/>
            </a:pPr>
            <a:endParaRPr lang="en-US" dirty="0" smtClean="0"/>
          </a:p>
          <a:p>
            <a:pPr marL="806450" lvl="1" indent="-457200">
              <a:buAutoNum type="arabicPeriod" startAt="3"/>
            </a:pPr>
            <a:r>
              <a:rPr lang="en-US" b="1" dirty="0" smtClean="0"/>
              <a:t>Algebra</a:t>
            </a:r>
            <a:r>
              <a:rPr lang="en-US" dirty="0" smtClean="0"/>
              <a:t> = used typical algebraic method such as</a:t>
            </a:r>
          </a:p>
          <a:p>
            <a:pPr marL="806450" lvl="1" indent="-457200">
              <a:buNone/>
            </a:pPr>
            <a:r>
              <a:rPr lang="en-US" dirty="0" smtClean="0"/>
              <a:t>          performing the same transformations on both sides</a:t>
            </a:r>
          </a:p>
          <a:p>
            <a:pPr marL="806450" lvl="1" indent="-457200">
              <a:buNone/>
            </a:pPr>
            <a:r>
              <a:rPr lang="en-US" dirty="0" smtClean="0"/>
              <a:t>          of the equal sign</a:t>
            </a:r>
          </a:p>
          <a:p>
            <a:pPr marL="806450" lvl="1" indent="-457200">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19</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Strong positive relationship between equal sign understanding and equation-solving performance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So important to develop understanding of equal sign in early years… data shows the Algebra connection</a:t>
            </a:r>
          </a:p>
          <a:p>
            <a:r>
              <a:rPr lang="en-US" dirty="0" smtClean="0"/>
              <a:t>Even students with no formal algebra experience have a better understanding of how to solve equations when they have a relational understanding of the equal sign</a:t>
            </a:r>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20</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Video: Math for Five Year Olds</a:t>
            </a:r>
          </a:p>
          <a:p>
            <a:r>
              <a:rPr lang="en-US" b="0" baseline="0" dirty="0" smtClean="0"/>
              <a:t>S</a:t>
            </a:r>
            <a:r>
              <a:rPr lang="en-US" baseline="0" dirty="0" smtClean="0"/>
              <a:t>tones Segment</a:t>
            </a:r>
            <a:r>
              <a:rPr lang="en-US" b="1" baseline="0" dirty="0" smtClean="0"/>
              <a:t> (4:30 – 7:45)</a:t>
            </a:r>
          </a:p>
          <a:p>
            <a:endParaRPr lang="en-US" b="1" baseline="0" dirty="0" smtClean="0"/>
          </a:p>
          <a:p>
            <a:r>
              <a:rPr lang="en-US" b="1" baseline="0" dirty="0" smtClean="0"/>
              <a:t>Activity: </a:t>
            </a:r>
            <a:r>
              <a:rPr lang="en-US" baseline="0" dirty="0" smtClean="0"/>
              <a:t>Paper with + and  = sign for work mat</a:t>
            </a:r>
          </a:p>
          <a:p>
            <a:endParaRPr lang="en-US" baseline="0" dirty="0" smtClean="0"/>
          </a:p>
          <a:p>
            <a:r>
              <a:rPr lang="en-US" baseline="0" dirty="0" smtClean="0"/>
              <a:t>Easter Eggs with stones</a:t>
            </a:r>
          </a:p>
          <a:p>
            <a:r>
              <a:rPr lang="en-US" baseline="0" dirty="0" smtClean="0"/>
              <a:t>Large Egg: 10= 7 + ?</a:t>
            </a:r>
          </a:p>
          <a:p>
            <a:r>
              <a:rPr lang="en-US" baseline="0" dirty="0" smtClean="0"/>
              <a:t>Small Egg: ? + 3 = 6</a:t>
            </a:r>
          </a:p>
          <a:p>
            <a:endParaRPr lang="en-US" baseline="0" dirty="0" smtClean="0"/>
          </a:p>
          <a:p>
            <a:r>
              <a:rPr lang="en-US" baseline="0" dirty="0" smtClean="0"/>
              <a:t>Experiment with other </a:t>
            </a:r>
            <a:r>
              <a:rPr lang="en-US" baseline="0" dirty="0" err="1" smtClean="0"/>
              <a:t>manipulatives</a:t>
            </a:r>
            <a:r>
              <a:rPr lang="en-US" baseline="0" dirty="0" smtClean="0"/>
              <a:t> in box to create equalities on your math mat</a:t>
            </a:r>
          </a:p>
          <a:p>
            <a:endParaRPr lang="en-US" baseline="0" dirty="0" smtClean="0"/>
          </a:p>
          <a:p>
            <a:r>
              <a:rPr lang="en-US" b="1" baseline="0" dirty="0" smtClean="0"/>
              <a:t>Video: Math for Five Year Olds</a:t>
            </a:r>
          </a:p>
          <a:p>
            <a:r>
              <a:rPr lang="en-US" b="0" baseline="0" dirty="0" smtClean="0"/>
              <a:t>Mrs. A and Mr. Boo </a:t>
            </a:r>
            <a:r>
              <a:rPr lang="en-US" b="1" baseline="0" dirty="0" smtClean="0"/>
              <a:t>(22:00 – 25:00)</a:t>
            </a:r>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21</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Talk about number scale problems from opening</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22</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92951522"/>
      </p:ext>
    </p:extLst>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a:t>
            </a:r>
            <a:r>
              <a:rPr lang="en-US" dirty="0" smtClean="0"/>
              <a:t>Table</a:t>
            </a:r>
            <a:r>
              <a:rPr lang="en-US" baseline="0" dirty="0" smtClean="0"/>
              <a:t> Talk</a:t>
            </a:r>
            <a:endParaRPr lang="en-US" dirty="0" smtClean="0"/>
          </a:p>
          <a:p>
            <a:r>
              <a:rPr lang="en-US" dirty="0" smtClean="0"/>
              <a:t>Classroom</a:t>
            </a:r>
            <a:r>
              <a:rPr lang="en-US" baseline="0" dirty="0" smtClean="0"/>
              <a:t> Discussions: seeing Math Discourse in Action, Grades K-6, Nancy C. Anderson, Suzanne H. Chapin and Catherine O’Connor, 2011, Scholastic Inc.</a:t>
            </a:r>
          </a:p>
          <a:p>
            <a:endParaRPr lang="en-US" baseline="0" dirty="0" smtClean="0"/>
          </a:p>
          <a:p>
            <a:pPr marL="228600" indent="-228600">
              <a:buAutoNum type="arabicPeriod"/>
            </a:pPr>
            <a:r>
              <a:rPr lang="en-US" baseline="0" dirty="0" smtClean="0"/>
              <a:t>One of best ways to engage in formative assessment. Allows students to realize for themselves what they do and don’t understand and adjust their own reasoning.</a:t>
            </a:r>
          </a:p>
          <a:p>
            <a:pPr marL="228600" indent="-228600">
              <a:buNone/>
            </a:pPr>
            <a:endParaRPr lang="en-US" baseline="0" dirty="0" smtClean="0"/>
          </a:p>
          <a:p>
            <a:pPr marL="228600" indent="-228600">
              <a:buAutoNum type="arabicPeriod"/>
            </a:pPr>
            <a:r>
              <a:rPr lang="en-US" baseline="0" dirty="0" smtClean="0"/>
              <a:t>When multiple students discuss the same content, it benefits other students who hear the content verbalized in different ways. This is especially helpful for students who need more process time. Helps students remember the content.</a:t>
            </a:r>
          </a:p>
          <a:p>
            <a:pPr marL="228600" indent="-228600">
              <a:buNone/>
            </a:pPr>
            <a:endParaRPr lang="en-US" baseline="0" dirty="0" smtClean="0"/>
          </a:p>
          <a:p>
            <a:pPr marL="228600" indent="-228600">
              <a:buAutoNum type="arabicPeriod"/>
            </a:pPr>
            <a:r>
              <a:rPr lang="en-US" baseline="0" dirty="0" smtClean="0"/>
              <a:t>Students benefit from practicing reasoning and sharing the logic of their ideas to develop a persuasive argument. </a:t>
            </a:r>
          </a:p>
          <a:p>
            <a:pPr marL="228600" indent="-228600">
              <a:buAutoNum type="arabicPeriod"/>
            </a:pPr>
            <a:endParaRPr lang="en-US" baseline="0" dirty="0" smtClean="0"/>
          </a:p>
          <a:p>
            <a:pPr marL="228600" indent="-228600">
              <a:buAutoNum type="arabicPeriod"/>
            </a:pPr>
            <a:r>
              <a:rPr lang="en-US" baseline="0" dirty="0" smtClean="0"/>
              <a:t>Practice with talking improves grammar, and helps students identify what words and phrases mean and when to use them.</a:t>
            </a:r>
          </a:p>
          <a:p>
            <a:pPr marL="228600" indent="-228600">
              <a:buAutoNum type="arabicPeriod"/>
            </a:pPr>
            <a:endParaRPr lang="en-US" baseline="0" dirty="0" smtClean="0"/>
          </a:p>
          <a:p>
            <a:pPr marL="228600" indent="-228600">
              <a:buAutoNum type="arabicPeriod"/>
            </a:pPr>
            <a:r>
              <a:rPr lang="en-US" baseline="0" dirty="0" smtClean="0"/>
              <a:t>Gives students a chance to practice social skills such as respect and kindness. They learn to be patient and listen to understand a peer’s reasoning. Students learn to make their own reasoning clear. </a:t>
            </a:r>
          </a:p>
          <a:p>
            <a:pPr marL="228600" indent="-228600">
              <a:buAutoNum type="arabicPeriod"/>
            </a:pPr>
            <a:endParaRPr lang="en-US" baseline="0" dirty="0" smtClean="0"/>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24</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Note: Standards</a:t>
            </a:r>
          </a:p>
          <a:p>
            <a:r>
              <a:rPr lang="en-US" b="0" dirty="0" smtClean="0"/>
              <a:t>Represent addition and subtraction with fingers</a:t>
            </a:r>
          </a:p>
          <a:p>
            <a:endParaRPr lang="en-US" b="1" dirty="0" smtClean="0"/>
          </a:p>
          <a:p>
            <a:r>
              <a:rPr lang="en-US" dirty="0" smtClean="0"/>
              <a:t>Teachers</a:t>
            </a:r>
            <a:r>
              <a:rPr lang="en-US" baseline="0" dirty="0" smtClean="0"/>
              <a:t> write number sentences in K – not kids</a:t>
            </a:r>
          </a:p>
          <a:p>
            <a:r>
              <a:rPr lang="en-US" baseline="0" dirty="0" smtClean="0"/>
              <a:t>Kids can talk about them but not write them, teacher records ideas as number sentences</a:t>
            </a:r>
            <a:endParaRPr lang="en-US" dirty="0" smtClean="0"/>
          </a:p>
          <a:p>
            <a:endParaRPr lang="en-US" dirty="0" smtClean="0"/>
          </a:p>
          <a:p>
            <a:r>
              <a:rPr lang="en-US" dirty="0" smtClean="0"/>
              <a:t>Open Number Sentences</a:t>
            </a:r>
            <a:r>
              <a:rPr lang="en-US" baseline="0" dirty="0" smtClean="0"/>
              <a:t>:   3 + 5 = ___ 		 3 + ___ = 8			8 – 3 = ____		_____ - 3 = 5         8 = _____</a:t>
            </a:r>
          </a:p>
          <a:p>
            <a:endParaRPr lang="en-US" dirty="0" smtClean="0"/>
          </a:p>
          <a:p>
            <a:r>
              <a:rPr lang="en-US" dirty="0" smtClean="0"/>
              <a:t>Introduce the book “Number Talks” by Sherry Parrish</a:t>
            </a:r>
            <a:r>
              <a:rPr lang="en-US" baseline="0" dirty="0" smtClean="0"/>
              <a:t>, as a great resource for more problems like the ones above</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25</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Activity: </a:t>
            </a:r>
            <a:r>
              <a:rPr lang="en-US" dirty="0" smtClean="0"/>
              <a:t>Use Number Shapes from “Get It Together”</a:t>
            </a:r>
          </a:p>
          <a:p>
            <a:r>
              <a:rPr lang="en-US" dirty="0" smtClean="0"/>
              <a:t>Use</a:t>
            </a:r>
            <a:r>
              <a:rPr lang="en-US" baseline="0" dirty="0" smtClean="0"/>
              <a:t> s</a:t>
            </a:r>
            <a:r>
              <a:rPr lang="en-US" dirty="0" smtClean="0"/>
              <a:t>mall</a:t>
            </a:r>
            <a:r>
              <a:rPr lang="en-US" baseline="0" dirty="0" smtClean="0"/>
              <a:t> linking cubes to model numbers on shapes mat. </a:t>
            </a:r>
            <a:endParaRPr lang="en-US"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27</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err="1" smtClean="0">
                <a:solidFill>
                  <a:schemeClr val="tx1"/>
                </a:solidFill>
                <a:latin typeface="+mn-lt"/>
                <a:ea typeface="+mn-ea"/>
                <a:cs typeface="+mn-cs"/>
              </a:rPr>
              <a:t>www.icoachmath.com</a:t>
            </a:r>
            <a:r>
              <a:rPr lang="en-US" sz="1200" kern="1200" baseline="0" dirty="0" smtClean="0">
                <a:solidFill>
                  <a:schemeClr val="tx1"/>
                </a:solidFill>
                <a:latin typeface="+mn-lt"/>
                <a:ea typeface="+mn-ea"/>
                <a:cs typeface="+mn-cs"/>
              </a:rPr>
              <a:t> </a:t>
            </a:r>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Equality is a state in which </a:t>
            </a:r>
            <a:r>
              <a:rPr lang="en-US" sz="1200" b="1" kern="1200" dirty="0" smtClean="0">
                <a:solidFill>
                  <a:schemeClr val="tx1"/>
                </a:solidFill>
                <a:latin typeface="+mn-lt"/>
                <a:ea typeface="+mn-ea"/>
                <a:cs typeface="+mn-cs"/>
              </a:rPr>
              <a:t>two things or values are always the same or equal</a:t>
            </a:r>
            <a:r>
              <a:rPr lang="en-US" sz="1200" kern="1200" dirty="0" smtClean="0">
                <a:solidFill>
                  <a:schemeClr val="tx1"/>
                </a:solidFill>
                <a:latin typeface="+mn-lt"/>
                <a:ea typeface="+mn-ea"/>
                <a:cs typeface="+mn-cs"/>
              </a:rPr>
              <a:t>.</a:t>
            </a:r>
          </a:p>
          <a:p>
            <a:r>
              <a:rPr lang="en-US" sz="1200" kern="1200" dirty="0" smtClean="0">
                <a:solidFill>
                  <a:schemeClr val="tx1"/>
                </a:solidFill>
                <a:latin typeface="+mn-lt"/>
                <a:ea typeface="+mn-ea"/>
                <a:cs typeface="+mn-cs"/>
              </a:rPr>
              <a:t>In the state of equality, both values on the left and the right side of the sign </a:t>
            </a:r>
            <a:r>
              <a:rPr lang="en-US" sz="1200" kern="1200" dirty="0" err="1" smtClean="0">
                <a:solidFill>
                  <a:schemeClr val="tx1"/>
                </a:solidFill>
                <a:latin typeface="+mn-lt"/>
                <a:ea typeface="+mn-ea"/>
                <a:cs typeface="+mn-cs"/>
              </a:rPr>
              <a:t>x</a:t>
            </a:r>
            <a:r>
              <a:rPr lang="en-US" sz="1200" kern="1200" dirty="0" smtClean="0">
                <a:solidFill>
                  <a:schemeClr val="tx1"/>
                </a:solidFill>
                <a:latin typeface="+mn-lt"/>
                <a:ea typeface="+mn-ea"/>
                <a:cs typeface="+mn-cs"/>
              </a:rPr>
              <a:t>=</a:t>
            </a:r>
            <a:r>
              <a:rPr lang="en-US" sz="1200" kern="1200" dirty="0" err="1" smtClean="0">
                <a:solidFill>
                  <a:schemeClr val="tx1"/>
                </a:solidFill>
                <a:latin typeface="+mn-lt"/>
                <a:ea typeface="+mn-ea"/>
                <a:cs typeface="+mn-cs"/>
              </a:rPr>
              <a:t>x</a:t>
            </a:r>
            <a:r>
              <a:rPr lang="en-US" sz="1200" kern="1200" dirty="0" smtClean="0">
                <a:solidFill>
                  <a:schemeClr val="tx1"/>
                </a:solidFill>
                <a:latin typeface="+mn-lt"/>
                <a:ea typeface="+mn-ea"/>
                <a:cs typeface="+mn-cs"/>
              </a:rPr>
              <a:t> will be the same.</a:t>
            </a:r>
          </a:p>
          <a:p>
            <a:r>
              <a:rPr lang="en-US" sz="1200" kern="1200" dirty="0" smtClean="0">
                <a:solidFill>
                  <a:schemeClr val="tx1"/>
                </a:solidFill>
                <a:latin typeface="+mn-lt"/>
                <a:ea typeface="+mn-ea"/>
                <a:cs typeface="+mn-cs"/>
              </a:rPr>
              <a:t>The equality A is equal to B is written as A = B.</a:t>
            </a:r>
          </a:p>
          <a:p>
            <a:r>
              <a:rPr lang="en-US" sz="1200" kern="1200" dirty="0" smtClean="0">
                <a:solidFill>
                  <a:schemeClr val="tx1"/>
                </a:solidFill>
                <a:latin typeface="+mn-lt"/>
                <a:ea typeface="+mn-ea"/>
                <a:cs typeface="+mn-cs"/>
              </a:rPr>
              <a:t>If a number is added on both sides of an equality, then the value of the expression or equation remains the same i.e. if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is any real number, then </a:t>
            </a:r>
            <a:r>
              <a:rPr lang="en-US" sz="1200" kern="1200" dirty="0" err="1" smtClean="0">
                <a:solidFill>
                  <a:schemeClr val="tx1"/>
                </a:solidFill>
                <a:latin typeface="+mn-lt"/>
                <a:ea typeface="+mn-ea"/>
                <a:cs typeface="+mn-cs"/>
              </a:rPr>
              <a:t>x</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cIf</a:t>
            </a:r>
            <a:r>
              <a:rPr lang="en-US" sz="1200" kern="1200" dirty="0" smtClean="0">
                <a:solidFill>
                  <a:schemeClr val="tx1"/>
                </a:solidFill>
                <a:latin typeface="+mn-lt"/>
                <a:ea typeface="+mn-ea"/>
                <a:cs typeface="+mn-cs"/>
              </a:rPr>
              <a:t> a number is subtracted from both sides of an equality, then the value of the expression or equation remains the same </a:t>
            </a:r>
            <a:r>
              <a:rPr lang="en-US" sz="1200" kern="1200" dirty="0" err="1" smtClean="0">
                <a:solidFill>
                  <a:schemeClr val="tx1"/>
                </a:solidFill>
                <a:latin typeface="+mn-lt"/>
                <a:ea typeface="+mn-ea"/>
                <a:cs typeface="+mn-cs"/>
              </a:rPr>
              <a:t>i.e.if</a:t>
            </a:r>
            <a:r>
              <a:rPr lang="en-US" sz="1200" kern="1200" dirty="0" smtClean="0">
                <a:solidFill>
                  <a:schemeClr val="tx1"/>
                </a:solidFill>
                <a:latin typeface="+mn-lt"/>
                <a:ea typeface="+mn-ea"/>
                <a:cs typeface="+mn-cs"/>
              </a:rPr>
              <a:t>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is any real number, then </a:t>
            </a:r>
            <a:r>
              <a:rPr lang="en-US" sz="1200" kern="1200" dirty="0" err="1" smtClean="0">
                <a:solidFill>
                  <a:schemeClr val="tx1"/>
                </a:solidFill>
                <a:latin typeface="+mn-lt"/>
                <a:ea typeface="+mn-ea"/>
                <a:cs typeface="+mn-cs"/>
              </a:rPr>
              <a:t>x</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c</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y</a:t>
            </a:r>
            <a:r>
              <a:rPr lang="en-US" sz="1200" kern="1200" dirty="0" smtClean="0">
                <a:solidFill>
                  <a:schemeClr val="tx1"/>
                </a:solidFill>
                <a:latin typeface="+mn-lt"/>
                <a:ea typeface="+mn-ea"/>
                <a:cs typeface="+mn-cs"/>
              </a:rPr>
              <a:t> - </a:t>
            </a:r>
            <a:r>
              <a:rPr lang="en-US" sz="1200" kern="1200" dirty="0" err="1" smtClean="0">
                <a:solidFill>
                  <a:schemeClr val="tx1"/>
                </a:solidFill>
                <a:latin typeface="+mn-lt"/>
                <a:ea typeface="+mn-ea"/>
                <a:cs typeface="+mn-cs"/>
              </a:rPr>
              <a:t>c</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28</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Discuss: </a:t>
            </a:r>
            <a:r>
              <a:rPr lang="en-US" dirty="0" smtClean="0"/>
              <a:t>Websites</a:t>
            </a:r>
            <a:r>
              <a:rPr lang="en-US" baseline="0" dirty="0" smtClean="0"/>
              <a:t> and </a:t>
            </a:r>
            <a:r>
              <a:rPr lang="en-US" dirty="0" err="1" smtClean="0"/>
              <a:t>i</a:t>
            </a:r>
            <a:r>
              <a:rPr lang="en-US" dirty="0" smtClean="0"/>
              <a:t>-Pad apps suggestions</a:t>
            </a:r>
            <a:r>
              <a:rPr lang="en-US" baseline="0" dirty="0" smtClean="0"/>
              <a:t> on chart paper </a:t>
            </a:r>
            <a:endParaRPr lang="en-US" dirty="0" smtClean="0"/>
          </a:p>
          <a:p>
            <a:r>
              <a:rPr lang="en-US" dirty="0" smtClean="0"/>
              <a:t>Chart paper</a:t>
            </a:r>
            <a:r>
              <a:rPr lang="en-US" baseline="0" dirty="0" smtClean="0"/>
              <a:t> to collect more ideas of apps to support equality and the equal sign – ask participants to put on chart on own time</a:t>
            </a:r>
          </a:p>
          <a:p>
            <a:endParaRPr lang="en-US" baseline="0" dirty="0" smtClean="0"/>
          </a:p>
          <a:p>
            <a:r>
              <a:rPr lang="en-US" baseline="0" dirty="0" smtClean="0"/>
              <a:t>Will type up and put in wiki for my session</a:t>
            </a:r>
          </a:p>
        </p:txBody>
      </p:sp>
      <p:sp>
        <p:nvSpPr>
          <p:cNvPr id="4" name="Slide Number Placeholder 3"/>
          <p:cNvSpPr>
            <a:spLocks noGrp="1"/>
          </p:cNvSpPr>
          <p:nvPr>
            <p:ph type="sldNum" sz="quarter" idx="10"/>
          </p:nvPr>
        </p:nvSpPr>
        <p:spPr/>
        <p:txBody>
          <a:bodyPr/>
          <a:lstStyle/>
          <a:p>
            <a:fld id="{B05889D9-DE78-C44D-8B35-7AF4EE99043F}" type="slidenum">
              <a:rPr lang="en-US" smtClean="0"/>
              <a:pPr/>
              <a:t>29</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44600496"/>
      </p:ext>
    </p:extLst>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latin typeface="+mn-lt"/>
                <a:ea typeface="+mn-ea"/>
                <a:cs typeface="+mn-cs"/>
              </a:rPr>
              <a:t>National Library of Virtual </a:t>
            </a:r>
            <a:r>
              <a:rPr lang="en-US" sz="1200" kern="1200" dirty="0" err="1" smtClean="0">
                <a:solidFill>
                  <a:schemeClr val="tx1"/>
                </a:solidFill>
                <a:latin typeface="+mn-lt"/>
                <a:ea typeface="+mn-ea"/>
                <a:cs typeface="+mn-cs"/>
              </a:rPr>
              <a:t>Manipulatives</a:t>
            </a:r>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http://</a:t>
            </a:r>
            <a:r>
              <a:rPr lang="en-US" sz="1200" kern="1200" dirty="0" err="1" smtClean="0">
                <a:solidFill>
                  <a:schemeClr val="tx1"/>
                </a:solidFill>
                <a:latin typeface="+mn-lt"/>
                <a:ea typeface="+mn-ea"/>
                <a:cs typeface="+mn-cs"/>
              </a:rPr>
              <a:t>nlvm.usu.edu/en/nav/vlibrary.html</a:t>
            </a:r>
            <a:r>
              <a:rPr lang="en-US" sz="1200" kern="1200" dirty="0" smtClean="0">
                <a:solidFill>
                  <a:schemeClr val="tx1"/>
                </a:solidFill>
                <a:latin typeface="+mn-lt"/>
                <a:ea typeface="+mn-ea"/>
                <a:cs typeface="+mn-cs"/>
              </a:rPr>
              <a:t> </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This</a:t>
            </a:r>
            <a:r>
              <a:rPr lang="en-US" sz="1200" kern="1200" baseline="0" dirty="0" smtClean="0">
                <a:solidFill>
                  <a:schemeClr val="tx1"/>
                </a:solidFill>
                <a:latin typeface="+mn-lt"/>
                <a:ea typeface="+mn-ea"/>
                <a:cs typeface="+mn-cs"/>
              </a:rPr>
              <a:t> site has every virtual manipulative imaginable for FREE along with activities to go along with each.</a:t>
            </a:r>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sz="1200" u="sng" kern="1200" dirty="0" smtClean="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B05889D9-DE78-C44D-8B35-7AF4EE99043F}" type="slidenum">
              <a:rPr lang="en-US" smtClean="0"/>
              <a:pPr/>
              <a:t>30</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Activity: Record ways animals try</a:t>
            </a:r>
            <a:r>
              <a:rPr lang="en-US" baseline="0" dirty="0" smtClean="0"/>
              <a:t> to make things equal:</a:t>
            </a:r>
          </a:p>
          <a:p>
            <a:pPr marL="228600" indent="-228600">
              <a:buAutoNum type="arabicPeriod"/>
            </a:pPr>
            <a:r>
              <a:rPr lang="en-US" baseline="0" dirty="0" smtClean="0"/>
              <a:t>Number</a:t>
            </a:r>
          </a:p>
          <a:p>
            <a:pPr marL="228600" indent="-228600">
              <a:buAutoNum type="arabicPeriod"/>
            </a:pPr>
            <a:r>
              <a:rPr lang="en-US" baseline="0" dirty="0" smtClean="0"/>
              <a:t>Characteristics (meat and plant eaters)</a:t>
            </a:r>
          </a:p>
          <a:p>
            <a:pPr marL="228600" indent="-228600">
              <a:buAutoNum type="arabicPeriod"/>
            </a:pPr>
            <a:r>
              <a:rPr lang="en-US" baseline="0" dirty="0" smtClean="0"/>
              <a:t>Quantity (halves)</a:t>
            </a:r>
          </a:p>
          <a:p>
            <a:pPr marL="228600" indent="-228600">
              <a:buAutoNum type="arabicPeriod"/>
            </a:pPr>
            <a:r>
              <a:rPr lang="en-US" baseline="0" dirty="0" smtClean="0"/>
              <a:t>Size</a:t>
            </a:r>
          </a:p>
          <a:p>
            <a:pPr marL="228600" indent="-228600">
              <a:buAutoNum type="arabicPeriod"/>
            </a:pPr>
            <a:r>
              <a:rPr lang="en-US" baseline="0" dirty="0" smtClean="0"/>
              <a:t>Weight</a:t>
            </a:r>
            <a:endParaRPr lang="en-US" dirty="0" smtClean="0"/>
          </a:p>
          <a:p>
            <a:endParaRPr lang="en-US" dirty="0" smtClean="0"/>
          </a:p>
          <a:p>
            <a:r>
              <a:rPr lang="en-US" dirty="0" smtClean="0"/>
              <a:t>What does equal mean?</a:t>
            </a:r>
          </a:p>
          <a:p>
            <a:r>
              <a:rPr lang="en-US" b="1" dirty="0" smtClean="0"/>
              <a:t>In math, to be equal means to have parts that are the same in weight, size, quantity or other measure</a:t>
            </a:r>
          </a:p>
          <a:p>
            <a:endParaRPr lang="en-US"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31</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https://</a:t>
            </a:r>
            <a:r>
              <a:rPr lang="en-US" dirty="0" err="1" smtClean="0"/>
              <a:t>www.youtube.com/watch?v</a:t>
            </a:r>
            <a:r>
              <a:rPr lang="en-US" dirty="0" smtClean="0"/>
              <a:t>=owZ8X9zbpKI</a:t>
            </a:r>
          </a:p>
          <a:p>
            <a:endParaRPr lang="en-US" dirty="0" smtClean="0"/>
          </a:p>
          <a:p>
            <a:r>
              <a:rPr lang="en-US" dirty="0" smtClean="0"/>
              <a:t>Math and Literature (K-3) – </a:t>
            </a:r>
            <a:r>
              <a:rPr lang="en-US" dirty="0" err="1" smtClean="0"/>
              <a:t>Setphanie</a:t>
            </a:r>
            <a:r>
              <a:rPr lang="en-US" dirty="0" smtClean="0"/>
              <a:t> </a:t>
            </a:r>
            <a:r>
              <a:rPr lang="en-US" dirty="0" err="1" smtClean="0"/>
              <a:t>Sheffiled</a:t>
            </a:r>
            <a:r>
              <a:rPr lang="en-US" dirty="0" smtClean="0"/>
              <a:t> (use with </a:t>
            </a:r>
            <a:r>
              <a:rPr lang="en-US" dirty="0" err="1" smtClean="0"/>
              <a:t>unifex</a:t>
            </a:r>
            <a:r>
              <a:rPr lang="en-US" dirty="0" smtClean="0"/>
              <a:t> cubes</a:t>
            </a:r>
            <a:r>
              <a:rPr lang="en-US" baseline="0" dirty="0" smtClean="0"/>
              <a:t> and the pan balance)</a:t>
            </a:r>
            <a:endParaRPr lang="en-US" dirty="0" smtClean="0"/>
          </a:p>
          <a:p>
            <a:r>
              <a:rPr lang="en-US" dirty="0" smtClean="0"/>
              <a:t>Use Cuisenaire Rods</a:t>
            </a:r>
            <a:r>
              <a:rPr lang="en-US" baseline="0" dirty="0" smtClean="0"/>
              <a:t> – Marilyn Burns </a:t>
            </a:r>
          </a:p>
          <a:p>
            <a:r>
              <a:rPr lang="en-US" baseline="0" dirty="0" smtClean="0"/>
              <a:t>Cow = Orange Rod</a:t>
            </a:r>
          </a:p>
          <a:p>
            <a:r>
              <a:rPr lang="en-US" baseline="0" dirty="0" smtClean="0"/>
              <a:t>Donkey = Blue Rod</a:t>
            </a:r>
          </a:p>
          <a:p>
            <a:r>
              <a:rPr lang="en-US" baseline="0" dirty="0" smtClean="0"/>
              <a:t>Sheep = Yellow Rod</a:t>
            </a:r>
          </a:p>
          <a:p>
            <a:r>
              <a:rPr lang="en-US" baseline="0" dirty="0" smtClean="0"/>
              <a:t>Pig = Yellow Rod</a:t>
            </a:r>
          </a:p>
          <a:p>
            <a:r>
              <a:rPr lang="en-US" baseline="0" dirty="0" smtClean="0"/>
              <a:t>Mouse = White Rod</a:t>
            </a:r>
          </a:p>
          <a:p>
            <a:endParaRPr lang="en-US" baseline="0" dirty="0" smtClean="0"/>
          </a:p>
          <a:p>
            <a:r>
              <a:rPr lang="en-US" baseline="0" dirty="0" smtClean="0"/>
              <a:t>Use number balance scales. Put 19 linking cubes in left side pan.</a:t>
            </a:r>
          </a:p>
          <a:p>
            <a:r>
              <a:rPr lang="en-US" baseline="0" dirty="0" smtClean="0"/>
              <a:t>As you read the story, add the linking cubes to equal each animal numbers on the right side (cow = 6, donkey = 5, sheep = 4, pig = 4, mouse = 1)</a:t>
            </a:r>
          </a:p>
          <a:p>
            <a:r>
              <a:rPr lang="en-US" baseline="0" dirty="0" smtClean="0"/>
              <a:t>Ask students who sank the boat? Why?</a:t>
            </a:r>
          </a:p>
          <a:p>
            <a:endParaRPr lang="en-US" baseline="0" dirty="0" smtClean="0"/>
          </a:p>
          <a:p>
            <a:r>
              <a:rPr lang="en-US" baseline="0" dirty="0" smtClean="0"/>
              <a:t>As you read the story, let the children place the numbers on the right</a:t>
            </a:r>
          </a:p>
          <a:p>
            <a:endParaRPr lang="en-US" baseline="0"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46</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r>
              <a:rPr lang="en-US" b="1" dirty="0" smtClean="0"/>
              <a:t>Math for Five Year Olds</a:t>
            </a:r>
            <a:r>
              <a:rPr lang="en-US" dirty="0" smtClean="0"/>
              <a:t>,</a:t>
            </a:r>
            <a:r>
              <a:rPr lang="en-US" baseline="0" dirty="0" smtClean="0"/>
              <a:t> Miss Mason’s School, (1963)</a:t>
            </a:r>
          </a:p>
          <a:p>
            <a:r>
              <a:rPr lang="en-US" baseline="0" dirty="0" smtClean="0"/>
              <a:t>Greater than- less than segment</a:t>
            </a:r>
            <a:r>
              <a:rPr lang="en-US" b="1" baseline="0" dirty="0" smtClean="0"/>
              <a:t>{12:00 – 13:30} </a:t>
            </a:r>
          </a:p>
          <a:p>
            <a:r>
              <a:rPr lang="en-US" baseline="0" dirty="0" smtClean="0"/>
              <a:t>Use one sign and flip it over</a:t>
            </a:r>
          </a:p>
          <a:p>
            <a:r>
              <a:rPr lang="en-US" baseline="0" dirty="0" smtClean="0"/>
              <a:t>Teacher directs students to “make a less than story”</a:t>
            </a:r>
          </a:p>
          <a:p>
            <a:endParaRPr lang="en-US" baseline="0" dirty="0" smtClean="0"/>
          </a:p>
          <a:p>
            <a:r>
              <a:rPr lang="en-US" baseline="0" dirty="0" smtClean="0"/>
              <a:t>Cambridge Conference </a:t>
            </a:r>
          </a:p>
          <a:p>
            <a:r>
              <a:rPr lang="en-US" baseline="0" dirty="0" smtClean="0"/>
              <a:t>School in Cambridge, MA</a:t>
            </a:r>
          </a:p>
          <a:p>
            <a:r>
              <a:rPr lang="en-US" baseline="0" dirty="0" smtClean="0"/>
              <a:t>Another school in </a:t>
            </a:r>
            <a:r>
              <a:rPr lang="en-US" baseline="0" dirty="0" err="1" smtClean="0"/>
              <a:t>Maimi</a:t>
            </a:r>
            <a:r>
              <a:rPr lang="en-US" baseline="0" dirty="0" smtClean="0"/>
              <a:t>, FL</a:t>
            </a:r>
          </a:p>
          <a:p>
            <a:r>
              <a:rPr lang="en-US" baseline="0" dirty="0" smtClean="0"/>
              <a:t>Moving from concrete to abstract</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1" i="1" dirty="0" smtClean="0"/>
              <a:t>Twelve Ways to Get to Eleven</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https://</a:t>
            </a:r>
            <a:r>
              <a:rPr lang="en-US" dirty="0" err="1" smtClean="0"/>
              <a:t>www.youtube.com/watch?v</a:t>
            </a:r>
            <a:r>
              <a:rPr lang="en-US" dirty="0" smtClean="0"/>
              <a:t>=517db7urh0o </a:t>
            </a:r>
          </a:p>
          <a:p>
            <a:endParaRPr lang="en-US" dirty="0" smtClean="0"/>
          </a:p>
          <a:p>
            <a:endParaRPr lang="en-US" dirty="0" smtClean="0"/>
          </a:p>
          <a:p>
            <a:r>
              <a:rPr lang="en-US" dirty="0" smtClean="0"/>
              <a:t>https://</a:t>
            </a:r>
            <a:r>
              <a:rPr lang="en-US" dirty="0" err="1" smtClean="0"/>
              <a:t>www.youtube.com/watch?v</a:t>
            </a:r>
            <a:r>
              <a:rPr lang="en-US" dirty="0" smtClean="0"/>
              <a:t>=MQkN1ImVrec</a:t>
            </a:r>
          </a:p>
          <a:p>
            <a:endParaRPr lang="en-US" dirty="0" smtClean="0"/>
          </a:p>
          <a:p>
            <a:endParaRPr lang="en-US" dirty="0" smtClean="0"/>
          </a:p>
          <a:p>
            <a:r>
              <a:rPr lang="en-US" dirty="0" smtClean="0"/>
              <a:t>Solve Me Maybe</a:t>
            </a:r>
            <a:r>
              <a:rPr lang="en-US" baseline="0" dirty="0" smtClean="0"/>
              <a:t> song</a:t>
            </a:r>
            <a:endParaRPr lang="en-US" dirty="0" smtClean="0"/>
          </a:p>
          <a:p>
            <a:r>
              <a:rPr lang="en-US" dirty="0" smtClean="0"/>
              <a:t>https://</a:t>
            </a:r>
            <a:r>
              <a:rPr lang="en-US" dirty="0" err="1" smtClean="0"/>
              <a:t>www.youtube.com/watch?v</a:t>
            </a:r>
            <a:r>
              <a:rPr lang="en-US" dirty="0" smtClean="0"/>
              <a:t>=2Y4x7EgwWl0</a:t>
            </a:r>
          </a:p>
          <a:p>
            <a:endParaRPr lang="en-US" dirty="0" smtClean="0"/>
          </a:p>
          <a:p>
            <a:r>
              <a:rPr lang="en-US" dirty="0" smtClean="0"/>
              <a:t>Balance Scales to solve Algebra Equations</a:t>
            </a:r>
          </a:p>
          <a:p>
            <a:r>
              <a:rPr lang="en-US" dirty="0" smtClean="0"/>
              <a:t>https://</a:t>
            </a:r>
            <a:r>
              <a:rPr lang="en-US" dirty="0" err="1" smtClean="0"/>
              <a:t>www.youtube.com/watch?v</a:t>
            </a:r>
            <a:r>
              <a:rPr lang="en-US" dirty="0" smtClean="0"/>
              <a:t>=DO-hzLh79uw</a:t>
            </a:r>
          </a:p>
          <a:p>
            <a:endParaRPr lang="en-US" dirty="0" smtClean="0"/>
          </a:p>
          <a:p>
            <a:endParaRPr lang="en-US" baseline="0" dirty="0" smtClean="0"/>
          </a:p>
          <a:p>
            <a:r>
              <a:rPr lang="en-US" b="1" baseline="0" dirty="0" smtClean="0"/>
              <a:t>Chart</a:t>
            </a:r>
            <a:r>
              <a:rPr lang="en-US" baseline="0" dirty="0" smtClean="0"/>
              <a:t> ideas about books teachers use </a:t>
            </a:r>
            <a:endParaRPr lang="en-US" dirty="0" smtClean="0"/>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47</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Table Share: </a:t>
            </a:r>
            <a:r>
              <a:rPr lang="en-US" baseline="0" dirty="0" smtClean="0"/>
              <a:t>What is equal? What do your students think?</a:t>
            </a:r>
          </a:p>
          <a:p>
            <a:endParaRPr lang="en-US" baseline="0" dirty="0" smtClean="0"/>
          </a:p>
          <a:p>
            <a:r>
              <a:rPr lang="en-US" baseline="0" dirty="0" smtClean="0"/>
              <a:t>Key Concept: </a:t>
            </a:r>
            <a:r>
              <a:rPr lang="en-US" dirty="0" smtClean="0"/>
              <a:t>Creating relevance</a:t>
            </a:r>
            <a:r>
              <a:rPr lang="en-US" baseline="0" dirty="0" smtClean="0"/>
              <a:t> and need</a:t>
            </a:r>
          </a:p>
          <a:p>
            <a:r>
              <a:rPr lang="en-US" baseline="0" dirty="0" smtClean="0"/>
              <a:t>Connection to algebra - what you do on one side you must do on the other</a:t>
            </a:r>
            <a:endParaRPr lang="en-US" dirty="0" smtClean="0"/>
          </a:p>
        </p:txBody>
      </p:sp>
      <p:sp>
        <p:nvSpPr>
          <p:cNvPr id="4" name="Slide Number Placeholder 3"/>
          <p:cNvSpPr>
            <a:spLocks noGrp="1"/>
          </p:cNvSpPr>
          <p:nvPr>
            <p:ph type="sldNum" sz="quarter" idx="10"/>
          </p:nvPr>
        </p:nvSpPr>
        <p:spPr/>
        <p:txBody>
          <a:bodyPr/>
          <a:lstStyle/>
          <a:p>
            <a:fld id="{B05889D9-DE78-C44D-8B35-7AF4EE99043F}"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Balance Challenges –</a:t>
            </a:r>
            <a:r>
              <a:rPr lang="en-US" baseline="0" dirty="0" smtClean="0"/>
              <a:t> </a:t>
            </a:r>
            <a:r>
              <a:rPr lang="en-US" baseline="0" dirty="0" err="1" smtClean="0"/>
              <a:t>Groundworks</a:t>
            </a:r>
            <a:r>
              <a:rPr lang="en-US" baseline="0" dirty="0" smtClean="0"/>
              <a:t> (Student Workbook)</a:t>
            </a:r>
          </a:p>
          <a:p>
            <a:r>
              <a:rPr lang="en-US" baseline="0" dirty="0" smtClean="0"/>
              <a:t>Need balls (spheres), Cylinders (small blocks), cubes (small wood blocks)</a:t>
            </a:r>
          </a:p>
          <a:p>
            <a:endParaRPr lang="en-US" baseline="0" dirty="0" smtClean="0"/>
          </a:p>
          <a:p>
            <a:r>
              <a:rPr lang="en-US" baseline="0" dirty="0" err="1" smtClean="0"/>
              <a:t>Groundworks</a:t>
            </a:r>
            <a:r>
              <a:rPr lang="en-US" baseline="0" dirty="0" smtClean="0"/>
              <a:t> (Grade 1)</a:t>
            </a:r>
          </a:p>
          <a:p>
            <a:r>
              <a:rPr lang="en-US" baseline="0" dirty="0" smtClean="0"/>
              <a:t>Put direction sheets on wall and problem sheets in sheet protectors next to each balance scale</a:t>
            </a:r>
          </a:p>
          <a:p>
            <a:endParaRPr lang="en-US" b="1" baseline="0" dirty="0" smtClean="0"/>
          </a:p>
          <a:p>
            <a:r>
              <a:rPr lang="en-US" b="1" baseline="0" dirty="0" smtClean="0"/>
              <a:t>Exploration and Constructing Number Sentences</a:t>
            </a:r>
          </a:p>
          <a:p>
            <a:r>
              <a:rPr lang="en-US" b="1" baseline="0" dirty="0" smtClean="0"/>
              <a:t>Put out items to explore equality</a:t>
            </a:r>
          </a:p>
          <a:p>
            <a:endParaRPr lang="en-US" b="1" baseline="0" dirty="0" smtClean="0"/>
          </a:p>
          <a:p>
            <a:r>
              <a:rPr lang="en-US" baseline="0" dirty="0" smtClean="0"/>
              <a:t>2 </a:t>
            </a:r>
            <a:r>
              <a:rPr lang="en-US" baseline="0" dirty="0" err="1" smtClean="0"/>
              <a:t>styrafoam</a:t>
            </a:r>
            <a:r>
              <a:rPr lang="en-US" baseline="0" dirty="0" smtClean="0"/>
              <a:t> cubes = 1 bear   </a:t>
            </a:r>
          </a:p>
          <a:p>
            <a:r>
              <a:rPr lang="en-US" baseline="0" dirty="0" smtClean="0"/>
              <a:t>2 c = 1 b</a:t>
            </a:r>
          </a:p>
          <a:p>
            <a:endParaRPr lang="en-US"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5 bears = 1 glue stick</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5b = 1 g</a:t>
            </a:r>
          </a:p>
          <a:p>
            <a:endParaRPr lang="en-US" b="1" baseline="0" dirty="0" smtClean="0"/>
          </a:p>
          <a:p>
            <a:r>
              <a:rPr lang="en-US" baseline="0" dirty="0" smtClean="0"/>
              <a:t>Write some of your own…</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Do photo of pan balance to put on instruction</a:t>
            </a:r>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48</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Please complete after stations</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50</a:t>
            </a:fld>
            <a:endParaRPr lang="en-US"/>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93519990"/>
      </p:ext>
    </p:extLst>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Tales of Frogs and Cupcakes: Think About It! The Equals</a:t>
            </a:r>
            <a:r>
              <a:rPr lang="en-US" baseline="0" dirty="0" smtClean="0"/>
              <a:t> </a:t>
            </a:r>
            <a:r>
              <a:rPr lang="en-US" dirty="0" smtClean="0"/>
              <a:t>Sign</a:t>
            </a:r>
          </a:p>
          <a:p>
            <a:r>
              <a:rPr lang="en-US" dirty="0" smtClean="0"/>
              <a:t>http://frogsandcupcakes.blogspot.com/2011/12/think-about-it-equals-sign.html</a:t>
            </a:r>
          </a:p>
          <a:p>
            <a:endParaRPr lang="en-US" dirty="0" smtClean="0"/>
          </a:p>
          <a:p>
            <a:r>
              <a:rPr lang="en-US" dirty="0" smtClean="0"/>
              <a:t>National Library of Virtual </a:t>
            </a:r>
            <a:r>
              <a:rPr lang="en-US" dirty="0" err="1" smtClean="0"/>
              <a:t>Manipulatives</a:t>
            </a:r>
            <a:r>
              <a:rPr lang="en-US" dirty="0" smtClean="0"/>
              <a:t> – Algebra Balance Scales</a:t>
            </a:r>
          </a:p>
          <a:p>
            <a:r>
              <a:rPr lang="en-US" dirty="0" smtClean="0"/>
              <a:t>http://nlvm.usu.edu/en/nav/frames_asid_201_g_4_t_2.html?open=</a:t>
            </a:r>
            <a:r>
              <a:rPr lang="en-US" dirty="0" err="1" smtClean="0"/>
              <a:t>instructions&amp;from</a:t>
            </a:r>
            <a:r>
              <a:rPr lang="en-US" dirty="0" smtClean="0"/>
              <a:t>=topic_t_2.html</a:t>
            </a:r>
          </a:p>
          <a:p>
            <a:endParaRPr lang="en-US" dirty="0" smtClean="0"/>
          </a:p>
          <a:p>
            <a:r>
              <a:rPr lang="en-US" dirty="0" smtClean="0"/>
              <a:t>Math and Teaching Technology Innovation</a:t>
            </a:r>
          </a:p>
          <a:p>
            <a:r>
              <a:rPr lang="en-US" dirty="0" smtClean="0"/>
              <a:t>http://nlvm.usu.edu/en/nav/frames_asid_201_g_4_t_2.html?open=instructions&amp;from=topic_t_2.html</a:t>
            </a:r>
          </a:p>
          <a:p>
            <a:endParaRPr lang="en-US" dirty="0" smtClean="0"/>
          </a:p>
          <a:p>
            <a:r>
              <a:rPr lang="en-US" dirty="0" smtClean="0"/>
              <a:t>National</a:t>
            </a:r>
            <a:r>
              <a:rPr lang="en-US" baseline="0" dirty="0" smtClean="0"/>
              <a:t> Association for the Education of Young Children</a:t>
            </a:r>
            <a:endParaRPr lang="en-US" dirty="0" smtClean="0"/>
          </a:p>
          <a:p>
            <a:r>
              <a:rPr lang="en-US" dirty="0" smtClean="0"/>
              <a:t>https://www.naeyc.org/files/tyc/file/MathbookslistSchickedanzexcerpt.pdf</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51</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Highlight websites teachers listed on chart</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52</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In the progressions suggests</a:t>
            </a:r>
            <a:r>
              <a:rPr lang="en-US" baseline="0" dirty="0" smtClean="0"/>
              <a:t> that K students do not write equations. Teacher records for them.</a:t>
            </a:r>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New world of thinking and communicating mathematically</a:t>
            </a:r>
          </a:p>
          <a:p>
            <a:r>
              <a:rPr lang="en-US" dirty="0" smtClean="0"/>
              <a:t>Study by Falkner, Levi and Carpenter</a:t>
            </a:r>
          </a:p>
          <a:p>
            <a:endParaRPr lang="en-US" dirty="0" smtClean="0"/>
          </a:p>
          <a:p>
            <a:r>
              <a:rPr lang="en-US" dirty="0" smtClean="0"/>
              <a:t>8 + 4 = _ + 7</a:t>
            </a:r>
          </a:p>
          <a:p>
            <a:pPr marL="228600" indent="-228600">
              <a:buAutoNum type="arabicPlain" startAt="12"/>
            </a:pPr>
            <a:r>
              <a:rPr lang="en-US" baseline="0" dirty="0" smtClean="0"/>
              <a:t>         12</a:t>
            </a:r>
          </a:p>
          <a:p>
            <a:pPr marL="228600" indent="-228600">
              <a:buNone/>
            </a:pPr>
            <a:endParaRPr lang="en-US" baseline="0" dirty="0" smtClean="0"/>
          </a:p>
          <a:p>
            <a:pPr marL="228600" indent="-228600">
              <a:buNone/>
            </a:pPr>
            <a:endParaRPr lang="en-US" baseline="0" dirty="0" smtClean="0"/>
          </a:p>
          <a:p>
            <a:pPr marL="228600" indent="-228600">
              <a:buNone/>
            </a:pPr>
            <a:r>
              <a:rPr lang="en-US" baseline="0" dirty="0" smtClean="0"/>
              <a:t>5868 + 4 = 5867 + ____</a:t>
            </a:r>
          </a:p>
          <a:p>
            <a:pPr marL="228600" indent="-228600">
              <a:buNone/>
            </a:pPr>
            <a:endParaRPr lang="en-US" baseline="0" dirty="0" smtClean="0"/>
          </a:p>
          <a:p>
            <a:pPr marL="228600" indent="-228600">
              <a:buNone/>
            </a:pPr>
            <a:r>
              <a:rPr lang="en-US" baseline="0" dirty="0" smtClean="0"/>
              <a:t> Compensation                                </a:t>
            </a:r>
          </a:p>
          <a:p>
            <a:pPr marL="228600" indent="-228600">
              <a:buNone/>
            </a:pP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6</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Concepts Associated with the Equality Symbol</a:t>
            </a:r>
          </a:p>
          <a:p>
            <a:r>
              <a:rPr lang="en-US" dirty="0" smtClean="0"/>
              <a:t>Educational</a:t>
            </a:r>
            <a:r>
              <a:rPr lang="en-US" baseline="0" dirty="0" smtClean="0"/>
              <a:t> Studies in Mathematics 12 (1981), </a:t>
            </a:r>
            <a:r>
              <a:rPr lang="en-US" baseline="0" dirty="0" err="1" smtClean="0"/>
              <a:t>p</a:t>
            </a:r>
            <a:r>
              <a:rPr lang="en-US" baseline="0" dirty="0" smtClean="0"/>
              <a:t>. 317-326. D. </a:t>
            </a:r>
            <a:r>
              <a:rPr lang="en-US" baseline="0" dirty="0" err="1" smtClean="0"/>
              <a:t>Reidel</a:t>
            </a:r>
            <a:r>
              <a:rPr lang="en-US" baseline="0" dirty="0" smtClean="0"/>
              <a:t> Publishing Co. Dordrecht. Holland and Boston, U.S.A.</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Blog: Tales of Frogs and Cupcakes: Adventures</a:t>
            </a:r>
            <a:r>
              <a:rPr lang="en-US" baseline="0" dirty="0" smtClean="0"/>
              <a:t> of a First Grade Teacher</a:t>
            </a:r>
          </a:p>
          <a:p>
            <a:r>
              <a:rPr lang="en-US" baseline="0" dirty="0" smtClean="0"/>
              <a:t>http://frogsandcupcakes.blogspot.com/2011/12/think-about-it-equals-sign.html</a:t>
            </a:r>
          </a:p>
          <a:p>
            <a:r>
              <a:rPr lang="en-US" baseline="0" dirty="0" smtClean="0"/>
              <a:t>Slides 2-5</a:t>
            </a:r>
          </a:p>
          <a:p>
            <a:endParaRPr lang="en-US" baseline="0" dirty="0" smtClean="0"/>
          </a:p>
          <a:p>
            <a:r>
              <a:rPr lang="en-US" b="1" baseline="0" dirty="0" smtClean="0"/>
              <a:t>Note: Model using the language, “ </a:t>
            </a:r>
            <a:r>
              <a:rPr lang="en-US" baseline="0" dirty="0" smtClean="0"/>
              <a:t>Is the same as” on both sides of the =</a:t>
            </a:r>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smtClean="0"/>
              <a:t>Table Discussion and share out</a:t>
            </a:r>
          </a:p>
          <a:p>
            <a:endParaRPr lang="en-US" dirty="0"/>
          </a:p>
        </p:txBody>
      </p:sp>
      <p:sp>
        <p:nvSpPr>
          <p:cNvPr id="4" name="Slide Number Placeholder 3"/>
          <p:cNvSpPr>
            <a:spLocks noGrp="1"/>
          </p:cNvSpPr>
          <p:nvPr>
            <p:ph type="sldNum" sz="quarter" idx="10"/>
          </p:nvPr>
        </p:nvSpPr>
        <p:spPr/>
        <p:txBody>
          <a:bodyPr/>
          <a:lstStyle/>
          <a:p>
            <a:fld id="{B05889D9-DE78-C44D-8B35-7AF4EE99043F}" type="slidenum">
              <a:rPr lang="en-US" smtClean="0"/>
              <a:pPr/>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Have a table discussion around the data on the slide.</a:t>
            </a:r>
          </a:p>
          <a:p>
            <a:endParaRPr lang="en-US" baseline="0" dirty="0" smtClean="0"/>
          </a:p>
          <a:p>
            <a:r>
              <a:rPr lang="en-US" baseline="0" dirty="0" smtClean="0"/>
              <a:t>Fewer than 10% of students in any grade gave the correct answer and performance didn’t improve with age.</a:t>
            </a:r>
          </a:p>
        </p:txBody>
      </p:sp>
      <p:sp>
        <p:nvSpPr>
          <p:cNvPr id="4" name="Slide Number Placeholder 3"/>
          <p:cNvSpPr>
            <a:spLocks noGrp="1"/>
          </p:cNvSpPr>
          <p:nvPr>
            <p:ph type="sldNum" sz="quarter" idx="10"/>
          </p:nvPr>
        </p:nvSpPr>
        <p:spPr/>
        <p:txBody>
          <a:bodyPr/>
          <a:lstStyle/>
          <a:p>
            <a:fld id="{B05889D9-DE78-C44D-8B35-7AF4EE99043F}"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F94E285-444D-4C0C-8BFA-BDB311F86A9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US"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B3CF55-8DF7-9744-AF53-CD697AA77DDA}" type="datetimeFigureOut">
              <a:rPr lang="en-US" smtClean="0"/>
              <a:pPr/>
              <a:t>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8275-8707-F745-88AE-88AC5EA82769}" type="slidenum">
              <a:rPr lang="en-US" smtClean="0"/>
              <a:pPr/>
              <a:t>‹#›</a:t>
            </a:fld>
            <a:endParaRPr lang="en-US"/>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US" smtClean="0"/>
              <a:t>Click to edit Master title style</a:t>
            </a:r>
            <a:endParaRPr/>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8275-8707-F745-88AE-88AC5EA82769}" type="slidenum">
              <a:rPr lang="en-US" smtClean="0"/>
              <a:pPr/>
              <a:t>‹#›</a:t>
            </a:fld>
            <a:endParaRPr lang="en-US"/>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US"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8B3CF55-8DF7-9744-AF53-CD697AA77DDA}" type="datetimeFigureOut">
              <a:rPr lang="en-US" smtClean="0"/>
              <a:pPr/>
              <a:t>2/7/15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US"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Date Placeholder 4"/>
          <p:cNvSpPr>
            <a:spLocks noGrp="1"/>
          </p:cNvSpPr>
          <p:nvPr>
            <p:ph type="dt" sz="half" idx="10"/>
          </p:nvPr>
        </p:nvSpPr>
        <p:spPr/>
        <p:txBody>
          <a:bodyPr/>
          <a:lstStyle/>
          <a:p>
            <a:fld id="{58B3CF55-8DF7-9744-AF53-CD697AA77DDA}" type="datetimeFigureOut">
              <a:rPr lang="en-US" smtClean="0"/>
              <a:pPr/>
              <a:t>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7" name="Date Placeholder 6"/>
          <p:cNvSpPr>
            <a:spLocks noGrp="1"/>
          </p:cNvSpPr>
          <p:nvPr>
            <p:ph type="dt" sz="half" idx="10"/>
          </p:nvPr>
        </p:nvSpPr>
        <p:spPr/>
        <p:txBody>
          <a:bodyPr/>
          <a:lstStyle/>
          <a:p>
            <a:fld id="{58B3CF55-8DF7-9744-AF53-CD697AA77DDA}" type="datetimeFigureOut">
              <a:rPr lang="en-US" smtClean="0"/>
              <a:pPr/>
              <a:t>2/7/15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58B3CF55-8DF7-9744-AF53-CD697AA77DDA}" type="datetimeFigureOut">
              <a:rPr lang="en-US" smtClean="0"/>
              <a:pPr/>
              <a:t>2/7/15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B3CF55-8DF7-9744-AF53-CD697AA77DDA}" type="datetimeFigureOut">
              <a:rPr lang="en-US" smtClean="0"/>
              <a:pPr/>
              <a:t>2/7/15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US"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8B3CF55-8DF7-9744-AF53-CD697AA77DDA}" type="datetimeFigureOut">
              <a:rPr lang="en-US" smtClean="0"/>
              <a:pPr/>
              <a:t>2/7/15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B858275-8707-F745-88AE-88AC5EA8276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1336956"/>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549275" y="1600201"/>
            <a:ext cx="8042276"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58B3CF55-8DF7-9744-AF53-CD697AA77DDA}" type="datetimeFigureOut">
              <a:rPr lang="en-US" smtClean="0"/>
              <a:pPr/>
              <a:t>2/7/15</a:t>
            </a:fld>
            <a:endParaRPr lang="en-US"/>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2B858275-8707-F745-88AE-88AC5EA8276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Lst>
  <p:txStyles>
    <p:titleStyle>
      <a:lvl1pPr algn="ctr" defTabSz="914400" rtl="0" eaLnBrk="1" latinLnBrk="0" hangingPunct="1">
        <a:spcBef>
          <a:spcPct val="0"/>
        </a:spcBef>
        <a:buNone/>
        <a:defRPr sz="4600" kern="1200">
          <a:solidFill>
            <a:schemeClr val="accent1"/>
          </a:solidFill>
          <a:latin typeface="+mj-lt"/>
          <a:ea typeface="+mj-ea"/>
          <a:cs typeface="+mj-cs"/>
        </a:defRPr>
      </a:lvl1pPr>
    </p:titleStyle>
    <p:bodyStyle>
      <a:lvl1pPr marL="349250" indent="-349250" algn="l" defTabSz="914400" rtl="0" eaLnBrk="1" latinLnBrk="0" hangingPunct="1">
        <a:spcBef>
          <a:spcPts val="2000"/>
        </a:spcBef>
        <a:buClr>
          <a:schemeClr val="accent1">
            <a:lumMod val="60000"/>
            <a:lumOff val="40000"/>
          </a:schemeClr>
        </a:buClr>
        <a:buSzPct val="110000"/>
        <a:buFont typeface="Wingdings 2" pitchFamily="18" charset="2"/>
        <a:buChar char=""/>
        <a:defRPr sz="24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75000"/>
          </a:schemeClr>
        </a:buClr>
        <a:buSzPct val="110000"/>
        <a:buFont typeface="Wingdings 2" pitchFamily="18" charset="2"/>
        <a:buChar char=""/>
        <a:defRPr sz="2200" kern="1200">
          <a:solidFill>
            <a:schemeClr val="tx1">
              <a:lumMod val="65000"/>
              <a:lumOff val="35000"/>
            </a:schemeClr>
          </a:solidFill>
          <a:latin typeface="+mn-lt"/>
          <a:ea typeface="+mn-ea"/>
          <a:cs typeface="+mn-cs"/>
        </a:defRPr>
      </a:lvl2pPr>
      <a:lvl3pPr marL="96837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2000" kern="1200">
          <a:solidFill>
            <a:schemeClr val="tx1">
              <a:lumMod val="65000"/>
              <a:lumOff val="35000"/>
            </a:schemeClr>
          </a:solidFill>
          <a:latin typeface="+mn-lt"/>
          <a:ea typeface="+mn-ea"/>
          <a:cs typeface="+mn-cs"/>
        </a:defRPr>
      </a:lvl3pPr>
      <a:lvl4pPr marL="1263650" indent="-29527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4pPr>
      <a:lvl5pPr marL="1546225" indent="-282575" algn="l" defTabSz="914400" rtl="0" eaLnBrk="1" latinLnBrk="0" hangingPunct="1">
        <a:spcBef>
          <a:spcPts val="600"/>
        </a:spcBef>
        <a:buClr>
          <a:schemeClr val="accent1">
            <a:lumMod val="60000"/>
            <a:lumOff val="40000"/>
          </a:schemeClr>
        </a:buClr>
        <a:buSzPct val="110000"/>
        <a:buFont typeface="Wingdings 2" pitchFamily="18" charset="2"/>
        <a:buChar char=""/>
        <a:defRPr sz="1800" kern="1200">
          <a:solidFill>
            <a:schemeClr val="tx1">
              <a:lumMod val="65000"/>
              <a:lumOff val="3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url?sa=i&amp;rct=j&amp;q=&amp;esrc=s&amp;frm=1&amp;source=images&amp;cd=&amp;ved=0CAcQjRw&amp;url=http://acupcakefortheteacher.blogspot.com/2012_06_01_archive.html&amp;ei=He_QVK2pGoK3oQT4g4DABA&amp;bvm=bv.85076809,d.cGU&amp;psig=AFQjCNFzh3eslreW-ulDWPhz4Wk5Roaipg&amp;ust=1423064890579000" TargetMode="External"/><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video" Target="file://localhost/Users/delta/Desktop/Lillian.mp4" TargetMode="External"/><Relationship Id="rId2" Type="http://schemas.openxmlformats.org/officeDocument/2006/relationships/slideLayout" Target="../slideLayouts/slideLayout2.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 Id="rId3"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6" Type="http://schemas.openxmlformats.org/officeDocument/2006/relationships/image" Target="../media/image25.jpeg"/><Relationship Id="rId7" Type="http://schemas.openxmlformats.org/officeDocument/2006/relationships/image" Target="../media/image26.png"/><Relationship Id="rId8" Type="http://schemas.openxmlformats.org/officeDocument/2006/relationships/image" Target="../media/image27.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hyperlink" Target="https://mail.rcoe.us/owa/redir.aspx?C=mUSy0-XhOU6u81dL1q9jmy9XrBgSEtII4dCW-9wYqYynt1D27fhXU6rW_d7TDkKQr9sUyoQ07EA.&amp;URL=https://www.google.com/?gws_rd=ssl%23q=literature+books,+equal+sign" TargetMode="External"/><Relationship Id="rId4" Type="http://schemas.openxmlformats.org/officeDocument/2006/relationships/image" Target="../media/image32.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8.png"/></Relationships>
</file>

<file path=ppt/slides/_rels/slide47.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gif"/><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48.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52.xml.rels><?xml version="1.0" encoding="UTF-8" standalone="yes"?>
<Relationships xmlns="http://schemas.openxmlformats.org/package/2006/relationships"><Relationship Id="rId3" Type="http://schemas.openxmlformats.org/officeDocument/2006/relationships/hyperlink" Target="http://www.k-5mathteachingresources.com" TargetMode="External"/><Relationship Id="rId4" Type="http://schemas.openxmlformats.org/officeDocument/2006/relationships/hyperlink" Target="http://www.insidemathematics.org" TargetMode="External"/><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060272"/>
            <a:ext cx="8788073" cy="916641"/>
          </a:xfrm>
        </p:spPr>
        <p:txBody>
          <a:bodyPr>
            <a:noAutofit/>
          </a:bodyPr>
          <a:lstStyle/>
          <a:p>
            <a:r>
              <a:rPr lang="en-US" sz="3200" dirty="0" smtClean="0"/>
              <a:t>How many ways can you find to solve the problems using the number balance?</a:t>
            </a:r>
            <a:endParaRPr lang="en-US" sz="3200" dirty="0"/>
          </a:p>
        </p:txBody>
      </p:sp>
      <p:pic>
        <p:nvPicPr>
          <p:cNvPr id="4" name="Picture 3"/>
          <p:cNvPicPr>
            <a:picLocks noChangeAspect="1"/>
          </p:cNvPicPr>
          <p:nvPr/>
        </p:nvPicPr>
        <p:blipFill>
          <a:blip r:embed="rId3"/>
          <a:stretch>
            <a:fillRect/>
          </a:stretch>
        </p:blipFill>
        <p:spPr>
          <a:xfrm>
            <a:off x="1897548" y="1902086"/>
            <a:ext cx="5169783" cy="2215620"/>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3232336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345858"/>
            <a:ext cx="8042276" cy="1336956"/>
          </a:xfrm>
        </p:spPr>
        <p:txBody>
          <a:bodyPr/>
          <a:lstStyle/>
          <a:p>
            <a:r>
              <a:rPr lang="en-US" sz="4000" dirty="0" smtClean="0"/>
              <a:t>What do you notice about the responses to 8 + 4 =    + 5</a:t>
            </a:r>
            <a:endParaRPr lang="en-US" sz="4000" dirty="0"/>
          </a:p>
        </p:txBody>
      </p:sp>
      <p:graphicFrame>
        <p:nvGraphicFramePr>
          <p:cNvPr id="8" name="Content Placeholder 7"/>
          <p:cNvGraphicFramePr>
            <a:graphicFrameLocks noGrp="1"/>
          </p:cNvGraphicFramePr>
          <p:nvPr>
            <p:ph idx="1"/>
          </p:nvPr>
        </p:nvGraphicFramePr>
        <p:xfrm>
          <a:off x="549275" y="2195112"/>
          <a:ext cx="8042276" cy="1854200"/>
        </p:xfrm>
        <a:graphic>
          <a:graphicData uri="http://schemas.openxmlformats.org/drawingml/2006/table">
            <a:tbl>
              <a:tblPr firstRow="1" bandRow="1">
                <a:tableStyleId>{5C22544A-7EE6-4342-B048-85BDC9FD1C3A}</a:tableStyleId>
              </a:tblPr>
              <a:tblGrid>
                <a:gridCol w="4021138"/>
                <a:gridCol w="4021138"/>
              </a:tblGrid>
              <a:tr h="370840">
                <a:tc>
                  <a:txBody>
                    <a:bodyPr/>
                    <a:lstStyle/>
                    <a:p>
                      <a:endParaRPr lang="en-US" dirty="0"/>
                    </a:p>
                  </a:txBody>
                  <a:tcPr/>
                </a:tc>
                <a:tc>
                  <a:txBody>
                    <a:bodyPr/>
                    <a:lstStyle/>
                    <a:p>
                      <a:r>
                        <a:rPr lang="en-US" baseline="0" dirty="0" smtClean="0"/>
                        <a:t>       </a:t>
                      </a:r>
                      <a:r>
                        <a:rPr lang="en-US" dirty="0" smtClean="0"/>
                        <a:t>Percent</a:t>
                      </a:r>
                      <a:r>
                        <a:rPr lang="en-US" baseline="0" dirty="0" smtClean="0"/>
                        <a:t> </a:t>
                      </a:r>
                      <a:r>
                        <a:rPr lang="en-US" baseline="0" dirty="0" smtClean="0"/>
                        <a:t>Responding</a:t>
                      </a:r>
                      <a:endParaRPr lang="en-US" dirty="0"/>
                    </a:p>
                  </a:txBody>
                  <a:tcPr/>
                </a:tc>
              </a:tr>
              <a:tr h="370840">
                <a:tc>
                  <a:txBody>
                    <a:bodyPr/>
                    <a:lstStyle/>
                    <a:p>
                      <a:r>
                        <a:rPr lang="en-US" dirty="0" smtClean="0"/>
                        <a:t>Grade      </a:t>
                      </a:r>
                      <a:endParaRPr lang="en-US" dirty="0"/>
                    </a:p>
                  </a:txBody>
                  <a:tcPr/>
                </a:tc>
                <a:tc>
                  <a:txBody>
                    <a:bodyPr/>
                    <a:lstStyle/>
                    <a:p>
                      <a:r>
                        <a:rPr lang="en-US" b="1" dirty="0" smtClean="0"/>
                        <a:t>7         12          17         12 and 17</a:t>
                      </a:r>
                      <a:endParaRPr lang="en-US" b="1" dirty="0"/>
                    </a:p>
                  </a:txBody>
                  <a:tcPr/>
                </a:tc>
              </a:tr>
              <a:tr h="370840">
                <a:tc>
                  <a:txBody>
                    <a:bodyPr/>
                    <a:lstStyle/>
                    <a:p>
                      <a:r>
                        <a:rPr lang="en-US" dirty="0" smtClean="0"/>
                        <a:t>1 and 2</a:t>
                      </a:r>
                      <a:endParaRPr lang="en-US" dirty="0"/>
                    </a:p>
                  </a:txBody>
                  <a:tcPr/>
                </a:tc>
                <a:tc>
                  <a:txBody>
                    <a:bodyPr/>
                    <a:lstStyle/>
                    <a:p>
                      <a:r>
                        <a:rPr lang="en-US" dirty="0" smtClean="0"/>
                        <a:t>5         58          13               8</a:t>
                      </a:r>
                      <a:endParaRPr lang="en-US" dirty="0"/>
                    </a:p>
                  </a:txBody>
                  <a:tcPr/>
                </a:tc>
              </a:tr>
              <a:tr h="370840">
                <a:tc>
                  <a:txBody>
                    <a:bodyPr/>
                    <a:lstStyle/>
                    <a:p>
                      <a:r>
                        <a:rPr lang="en-US" dirty="0" smtClean="0"/>
                        <a:t>3 and 4</a:t>
                      </a:r>
                      <a:endParaRPr lang="en-US" dirty="0"/>
                    </a:p>
                  </a:txBody>
                  <a:tcPr/>
                </a:tc>
                <a:tc>
                  <a:txBody>
                    <a:bodyPr/>
                    <a:lstStyle/>
                    <a:p>
                      <a:r>
                        <a:rPr lang="en-US" dirty="0" smtClean="0"/>
                        <a:t>9         49           25            10</a:t>
                      </a:r>
                      <a:endParaRPr lang="en-US" dirty="0"/>
                    </a:p>
                  </a:txBody>
                  <a:tcPr/>
                </a:tc>
              </a:tr>
              <a:tr h="370840">
                <a:tc>
                  <a:txBody>
                    <a:bodyPr/>
                    <a:lstStyle/>
                    <a:p>
                      <a:r>
                        <a:rPr lang="en-US" dirty="0" smtClean="0"/>
                        <a:t>5 and 6</a:t>
                      </a:r>
                      <a:endParaRPr lang="en-US" dirty="0"/>
                    </a:p>
                  </a:txBody>
                  <a:tcPr/>
                </a:tc>
                <a:tc>
                  <a:txBody>
                    <a:bodyPr/>
                    <a:lstStyle/>
                    <a:p>
                      <a:r>
                        <a:rPr lang="en-US" dirty="0" smtClean="0"/>
                        <a:t>2         76</a:t>
                      </a:r>
                      <a:r>
                        <a:rPr lang="en-US" baseline="0" dirty="0" smtClean="0"/>
                        <a:t>           21              2</a:t>
                      </a:r>
                      <a:endParaRPr lang="en-US" dirty="0"/>
                    </a:p>
                  </a:txBody>
                  <a:tcPr/>
                </a:tc>
              </a:tr>
            </a:tbl>
          </a:graphicData>
        </a:graphic>
      </p:graphicFrame>
      <p:sp>
        <p:nvSpPr>
          <p:cNvPr id="11" name="Rectangle 10"/>
          <p:cNvSpPr/>
          <p:nvPr/>
        </p:nvSpPr>
        <p:spPr>
          <a:xfrm>
            <a:off x="6493097" y="1158028"/>
            <a:ext cx="317512" cy="369332"/>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74" name="Picture 2" descr="http://i1141.photobucket.com/albums/n591/acupcakefortheteacher/Picture19-5.png">
            <a:hlinkClick r:id="rId3"/>
          </p:cNvPr>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853289" y="4175440"/>
            <a:ext cx="2394877" cy="2933864"/>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
        <p:nvSpPr>
          <p:cNvPr id="6" name="TextBox 5"/>
          <p:cNvSpPr txBox="1"/>
          <p:nvPr/>
        </p:nvSpPr>
        <p:spPr>
          <a:xfrm>
            <a:off x="5397500" y="6032500"/>
            <a:ext cx="3651249" cy="923330"/>
          </a:xfrm>
          <a:prstGeom prst="rect">
            <a:avLst/>
          </a:prstGeom>
          <a:noFill/>
        </p:spPr>
        <p:txBody>
          <a:bodyPr wrap="square" rtlCol="0">
            <a:spAutoFit/>
          </a:bodyPr>
          <a:lstStyle/>
          <a:p>
            <a:r>
              <a:rPr lang="en-US" dirty="0" smtClean="0"/>
              <a:t>Falkner, Levi and Carpenter, </a:t>
            </a:r>
          </a:p>
          <a:p>
            <a:r>
              <a:rPr lang="en-US" dirty="0" smtClean="0"/>
              <a:t>Thinking Mathematically, 1999.</a:t>
            </a: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Misconceptions </a:t>
            </a:r>
            <a:br>
              <a:rPr lang="en-US" dirty="0" smtClean="0"/>
            </a:br>
            <a:r>
              <a:rPr lang="en-US" dirty="0" smtClean="0"/>
              <a:t>Tell Us?</a:t>
            </a:r>
            <a:endParaRPr lang="en-US" dirty="0"/>
          </a:p>
        </p:txBody>
      </p:sp>
      <p:sp>
        <p:nvSpPr>
          <p:cNvPr id="3" name="Content Placeholder 2"/>
          <p:cNvSpPr>
            <a:spLocks noGrp="1"/>
          </p:cNvSpPr>
          <p:nvPr>
            <p:ph idx="1"/>
          </p:nvPr>
        </p:nvSpPr>
        <p:spPr>
          <a:xfrm>
            <a:off x="549275" y="1600201"/>
            <a:ext cx="8042276" cy="4908078"/>
          </a:xfrm>
        </p:spPr>
        <p:txBody>
          <a:bodyPr>
            <a:normAutofit fontScale="47500" lnSpcReduction="20000"/>
          </a:bodyPr>
          <a:lstStyle/>
          <a:p>
            <a:pPr>
              <a:buNone/>
            </a:pPr>
            <a:r>
              <a:rPr lang="en-US" sz="4571" dirty="0" smtClean="0"/>
              <a:t>			8 + 4 =   </a:t>
            </a:r>
            <a:r>
              <a:rPr lang="en-US" sz="4800" dirty="0" smtClean="0"/>
              <a:t> </a:t>
            </a:r>
            <a:r>
              <a:rPr lang="en-US" sz="4571" dirty="0" smtClean="0"/>
              <a:t>   + 5</a:t>
            </a:r>
          </a:p>
          <a:p>
            <a:pPr>
              <a:buNone/>
            </a:pPr>
            <a:r>
              <a:rPr lang="en-US" sz="3840" b="1" dirty="0" smtClean="0"/>
              <a:t>     Juan’s Way:  8 + 4 = 12 + 5 = 17</a:t>
            </a:r>
          </a:p>
          <a:p>
            <a:pPr lvl="1"/>
            <a:r>
              <a:rPr lang="en-US" sz="3840" b="1" dirty="0" smtClean="0"/>
              <a:t>“You have to add all the numbers. That’s what it says to do.”</a:t>
            </a:r>
          </a:p>
          <a:p>
            <a:pPr lvl="1"/>
            <a:r>
              <a:rPr lang="en-US" sz="3840" b="1" dirty="0" smtClean="0"/>
              <a:t>Juan used the equal sign to show sequences of calculations</a:t>
            </a:r>
          </a:p>
          <a:p>
            <a:pPr lvl="1">
              <a:buNone/>
            </a:pPr>
            <a:endParaRPr lang="en-US" sz="3840" b="1" dirty="0" smtClean="0"/>
          </a:p>
          <a:p>
            <a:pPr lvl="1">
              <a:buNone/>
            </a:pPr>
            <a:r>
              <a:rPr lang="en-US" sz="3840" b="1" dirty="0" smtClean="0"/>
              <a:t>How is that wrong? Remember, both sides </a:t>
            </a:r>
            <a:r>
              <a:rPr lang="en-US" sz="3840" b="1" i="1" dirty="0" smtClean="0"/>
              <a:t>have to be equal. The correct way to write it would either include multiple number sentences or parentheses:</a:t>
            </a:r>
          </a:p>
          <a:p>
            <a:pPr>
              <a:buNone/>
            </a:pPr>
            <a:r>
              <a:rPr lang="en-US" sz="3840" b="1" i="1" dirty="0" smtClean="0"/>
              <a:t>    			  (8 + 4) + 5 = 17     </a:t>
            </a:r>
          </a:p>
          <a:p>
            <a:pPr>
              <a:buNone/>
            </a:pPr>
            <a:r>
              <a:rPr lang="en-US" sz="3840" b="1" i="1" dirty="0" smtClean="0"/>
              <a:t>                                         OR</a:t>
            </a:r>
          </a:p>
          <a:p>
            <a:pPr>
              <a:buNone/>
            </a:pPr>
            <a:r>
              <a:rPr lang="en-US" sz="3840" b="1" i="1" dirty="0" smtClean="0"/>
              <a:t>   			  8 + 4 = 12</a:t>
            </a:r>
          </a:p>
          <a:p>
            <a:pPr>
              <a:buNone/>
            </a:pPr>
            <a:r>
              <a:rPr lang="en-US" sz="3840" b="1" i="1" dirty="0" smtClean="0"/>
              <a:t>      			 12 + 5 = 17</a:t>
            </a:r>
            <a:endParaRPr lang="en-US" sz="3840" dirty="0"/>
          </a:p>
        </p:txBody>
      </p:sp>
      <p:sp>
        <p:nvSpPr>
          <p:cNvPr id="4" name="Rectangle 3"/>
          <p:cNvSpPr/>
          <p:nvPr/>
        </p:nvSpPr>
        <p:spPr>
          <a:xfrm>
            <a:off x="3584718" y="1563391"/>
            <a:ext cx="408751" cy="44369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98" name="Picture 2" descr="H:\My Documents\My Pictures\eyes equal sign.pn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039143" y="4691507"/>
            <a:ext cx="2278223" cy="1072105"/>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63163" y="-239193"/>
            <a:ext cx="8042276" cy="1336956"/>
          </a:xfrm>
        </p:spPr>
        <p:txBody>
          <a:bodyPr/>
          <a:lstStyle/>
          <a:p>
            <a:r>
              <a:rPr lang="en-US" dirty="0" smtClean="0"/>
              <a:t>Misconceptions</a:t>
            </a:r>
            <a:endParaRPr lang="en-US" dirty="0"/>
          </a:p>
        </p:txBody>
      </p:sp>
      <p:sp>
        <p:nvSpPr>
          <p:cNvPr id="3" name="Content Placeholder 2"/>
          <p:cNvSpPr>
            <a:spLocks noGrp="1"/>
          </p:cNvSpPr>
          <p:nvPr>
            <p:ph idx="1"/>
          </p:nvPr>
        </p:nvSpPr>
        <p:spPr>
          <a:xfrm>
            <a:off x="549275" y="2637522"/>
            <a:ext cx="7687376" cy="4343400"/>
          </a:xfrm>
        </p:spPr>
        <p:txBody>
          <a:bodyPr>
            <a:normAutofit/>
          </a:bodyPr>
          <a:lstStyle/>
          <a:p>
            <a:pPr lvl="1"/>
            <a:r>
              <a:rPr lang="en-US" dirty="0" smtClean="0"/>
              <a:t>Calculate answers rather than looking for relationships </a:t>
            </a:r>
          </a:p>
          <a:p>
            <a:pPr lvl="2"/>
            <a:r>
              <a:rPr lang="en-US" dirty="0" smtClean="0"/>
              <a:t>Generalize that the answer comes after the equal sign</a:t>
            </a:r>
          </a:p>
          <a:p>
            <a:pPr lvl="2"/>
            <a:r>
              <a:rPr lang="en-US" dirty="0" smtClean="0"/>
              <a:t>Think of it as operation to be carried out rather than way to represent a number</a:t>
            </a:r>
          </a:p>
          <a:p>
            <a:pPr lvl="2">
              <a:buNone/>
            </a:pPr>
            <a:endParaRPr lang="en-US" dirty="0" smtClean="0"/>
          </a:p>
          <a:p>
            <a:pPr lvl="1"/>
            <a:r>
              <a:rPr lang="en-US" dirty="0" smtClean="0"/>
              <a:t>With small numbers, students often calculate even when they could compare expressions without calculating</a:t>
            </a:r>
          </a:p>
        </p:txBody>
      </p:sp>
      <p:pic>
        <p:nvPicPr>
          <p:cNvPr id="4098"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615070" y="1100250"/>
            <a:ext cx="2083206" cy="141435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Did You See?</a:t>
            </a:r>
            <a:endParaRPr lang="en-US" dirty="0"/>
          </a:p>
        </p:txBody>
      </p:sp>
      <p:sp>
        <p:nvSpPr>
          <p:cNvPr id="3" name="Content Placeholder 2"/>
          <p:cNvSpPr>
            <a:spLocks noGrp="1"/>
          </p:cNvSpPr>
          <p:nvPr>
            <p:ph idx="1"/>
          </p:nvPr>
        </p:nvSpPr>
        <p:spPr>
          <a:xfrm>
            <a:off x="4568159" y="1698200"/>
            <a:ext cx="4023392" cy="4343400"/>
          </a:xfrm>
        </p:spPr>
        <p:txBody>
          <a:bodyPr>
            <a:normAutofit fontScale="92500" lnSpcReduction="20000"/>
          </a:bodyPr>
          <a:lstStyle/>
          <a:p>
            <a:pPr>
              <a:buNone/>
            </a:pPr>
            <a:r>
              <a:rPr lang="en-US" dirty="0" smtClean="0"/>
              <a:t>    Watch the Video Clip from </a:t>
            </a:r>
            <a:r>
              <a:rPr lang="en-US" i="1" dirty="0" smtClean="0"/>
              <a:t>Thinking Mathematically</a:t>
            </a:r>
            <a:r>
              <a:rPr lang="en-US" dirty="0" smtClean="0"/>
              <a:t>. </a:t>
            </a:r>
          </a:p>
          <a:p>
            <a:pPr>
              <a:buNone/>
            </a:pPr>
            <a:endParaRPr lang="en-US" dirty="0" smtClean="0"/>
          </a:p>
          <a:p>
            <a:pPr lvl="1"/>
            <a:r>
              <a:rPr lang="en-US" sz="2400" dirty="0" smtClean="0"/>
              <a:t>What did you see?</a:t>
            </a:r>
          </a:p>
          <a:p>
            <a:pPr marL="349250" lvl="1" indent="0">
              <a:buNone/>
            </a:pPr>
            <a:endParaRPr lang="en-US" sz="2400" dirty="0" smtClean="0"/>
          </a:p>
          <a:p>
            <a:pPr lvl="1"/>
            <a:r>
              <a:rPr lang="en-US" sz="2400" dirty="0" smtClean="0"/>
              <a:t>What are the implications for your instructional practice?</a:t>
            </a:r>
          </a:p>
          <a:p>
            <a:pPr marL="349250" lvl="1" indent="0">
              <a:buNone/>
            </a:pPr>
            <a:endParaRPr lang="en-US" sz="2400" dirty="0" smtClean="0"/>
          </a:p>
          <a:p>
            <a:pPr lvl="1"/>
            <a:r>
              <a:rPr lang="en-US" sz="2400" dirty="0" smtClean="0"/>
              <a:t>What changes will you consider making in your classroom as a result of what you saw?</a:t>
            </a:r>
            <a:endParaRPr lang="en-US" sz="2400" dirty="0"/>
          </a:p>
        </p:txBody>
      </p:sp>
      <p:pic>
        <p:nvPicPr>
          <p:cNvPr id="4" name="Picture 3"/>
          <p:cNvPicPr>
            <a:picLocks noChangeAspect="1"/>
          </p:cNvPicPr>
          <p:nvPr/>
        </p:nvPicPr>
        <p:blipFill>
          <a:blip r:embed="rId3"/>
          <a:stretch>
            <a:fillRect/>
          </a:stretch>
        </p:blipFill>
        <p:spPr>
          <a:xfrm>
            <a:off x="1950974" y="1723354"/>
            <a:ext cx="2019300" cy="402590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Lillian.mp4">
            <a:hlinkClick r:id="" action="ppaction://media"/>
          </p:cNvPr>
          <p:cNvPicPr/>
          <p:nvPr>
            <a:videoFile r:link="rId1"/>
          </p:nvPr>
        </p:nvPicPr>
        <p:blipFill>
          <a:blip r:embed="rId3"/>
          <a:stretch>
            <a:fillRect/>
          </a:stretch>
        </p:blipFill>
        <p:spPr>
          <a:xfrm>
            <a:off x="282970" y="389252"/>
            <a:ext cx="8861030" cy="6645772"/>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Learn From Children’s Reasoning?</a:t>
            </a:r>
            <a:endParaRPr lang="en-US" dirty="0"/>
          </a:p>
        </p:txBody>
      </p:sp>
      <p:sp>
        <p:nvSpPr>
          <p:cNvPr id="3" name="Content Placeholder 2"/>
          <p:cNvSpPr>
            <a:spLocks noGrp="1"/>
          </p:cNvSpPr>
          <p:nvPr>
            <p:ph idx="1"/>
          </p:nvPr>
        </p:nvSpPr>
        <p:spPr>
          <a:xfrm>
            <a:off x="652439" y="1444532"/>
            <a:ext cx="8042276" cy="4343400"/>
          </a:xfrm>
        </p:spPr>
        <p:txBody>
          <a:bodyPr>
            <a:normAutofit fontScale="92500"/>
          </a:bodyPr>
          <a:lstStyle/>
          <a:p>
            <a:pPr>
              <a:buNone/>
            </a:pPr>
            <a:r>
              <a:rPr lang="en-US" sz="3600" dirty="0" smtClean="0"/>
              <a:t>   </a:t>
            </a:r>
          </a:p>
          <a:p>
            <a:pPr>
              <a:buNone/>
            </a:pPr>
            <a:r>
              <a:rPr lang="en-US" sz="3600" dirty="0" smtClean="0"/>
              <a:t>      8 + 4 =       + 5</a:t>
            </a:r>
            <a:endParaRPr lang="en-US" dirty="0" smtClean="0"/>
          </a:p>
          <a:p>
            <a:r>
              <a:rPr lang="en-US" dirty="0" smtClean="0"/>
              <a:t>Lucy’s explanation: I knew that 8 + 4 is 12 so I had to figure what to go with 5 to make 12.</a:t>
            </a:r>
          </a:p>
          <a:p>
            <a:pPr lvl="1"/>
            <a:r>
              <a:rPr lang="en-US" dirty="0" smtClean="0"/>
              <a:t>I had to 12 over here so I had to have 12 over there (pointing to the left and the right of the = sign)</a:t>
            </a:r>
          </a:p>
          <a:p>
            <a:r>
              <a:rPr lang="en-US" dirty="0" smtClean="0"/>
              <a:t>Ricky’s explanation: I saw that 5 over here (on the left) was one more than 4 over here (on the right), so the number in the box had to be one less than 8. So it’s 7.</a:t>
            </a:r>
          </a:p>
          <a:p>
            <a:pPr lvl="1"/>
            <a:endParaRPr lang="en-US" dirty="0"/>
          </a:p>
        </p:txBody>
      </p:sp>
      <p:sp>
        <p:nvSpPr>
          <p:cNvPr id="4" name="Rectangle 3"/>
          <p:cNvSpPr/>
          <p:nvPr/>
        </p:nvSpPr>
        <p:spPr>
          <a:xfrm>
            <a:off x="3154693" y="2276490"/>
            <a:ext cx="423350" cy="5604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a:stretch>
            <a:fillRect/>
          </a:stretch>
        </p:blipFill>
        <p:spPr>
          <a:xfrm>
            <a:off x="6528391" y="1407384"/>
            <a:ext cx="2166324" cy="14286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6" name="TextBox 5"/>
          <p:cNvSpPr txBox="1"/>
          <p:nvPr/>
        </p:nvSpPr>
        <p:spPr>
          <a:xfrm>
            <a:off x="205436" y="6112836"/>
            <a:ext cx="9367051" cy="646331"/>
          </a:xfrm>
          <a:prstGeom prst="rect">
            <a:avLst/>
          </a:prstGeom>
          <a:noFill/>
        </p:spPr>
        <p:txBody>
          <a:bodyPr wrap="square" rtlCol="0">
            <a:spAutoFit/>
          </a:bodyPr>
          <a:lstStyle/>
          <a:p>
            <a:r>
              <a:rPr lang="en-US" dirty="0" smtClean="0"/>
              <a:t>MP 5   Express numerical answers with a degree of precision appropriate </a:t>
            </a:r>
          </a:p>
          <a:p>
            <a:r>
              <a:rPr lang="en-US" dirty="0" smtClean="0"/>
              <a:t>           for the problem context.</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44191" y="0"/>
            <a:ext cx="8815443" cy="1336956"/>
          </a:xfrm>
        </p:spPr>
        <p:txBody>
          <a:bodyPr/>
          <a:lstStyle/>
          <a:p>
            <a:r>
              <a:rPr lang="en-US" sz="4000" dirty="0" smtClean="0"/>
              <a:t>Does Understanding the Equal Sign Matter? The Algebra Connection</a:t>
            </a:r>
            <a:endParaRPr lang="en-US" sz="4000" dirty="0"/>
          </a:p>
        </p:txBody>
      </p:sp>
      <p:sp>
        <p:nvSpPr>
          <p:cNvPr id="3" name="Content Placeholder 2"/>
          <p:cNvSpPr>
            <a:spLocks noGrp="1"/>
          </p:cNvSpPr>
          <p:nvPr>
            <p:ph idx="1"/>
          </p:nvPr>
        </p:nvSpPr>
        <p:spPr>
          <a:xfrm>
            <a:off x="328556" y="1600201"/>
            <a:ext cx="5948453" cy="5110088"/>
          </a:xfrm>
        </p:spPr>
        <p:txBody>
          <a:bodyPr>
            <a:normAutofit fontScale="92500" lnSpcReduction="20000"/>
          </a:bodyPr>
          <a:lstStyle/>
          <a:p>
            <a:r>
              <a:rPr lang="en-US" dirty="0" smtClean="0"/>
              <a:t>Algebra is the gatekeeper to future educational and employment opportunities</a:t>
            </a:r>
          </a:p>
          <a:p>
            <a:r>
              <a:rPr lang="en-US" dirty="0" smtClean="0"/>
              <a:t>Students have either an “operational” view (total, the answer) or a “relational” view (the same as) of equality</a:t>
            </a:r>
          </a:p>
          <a:p>
            <a:pPr lvl="1"/>
            <a:r>
              <a:rPr lang="en-US" dirty="0" smtClean="0"/>
              <a:t>Students must understand the equal sign as expressing a relation to make sense of the transformations performed on an equation</a:t>
            </a:r>
          </a:p>
          <a:p>
            <a:pPr lvl="2"/>
            <a:r>
              <a:rPr lang="en-US" dirty="0" smtClean="0"/>
              <a:t>5x + 32 = 97</a:t>
            </a:r>
          </a:p>
          <a:p>
            <a:pPr lvl="2"/>
            <a:r>
              <a:rPr lang="en-US" dirty="0" smtClean="0"/>
              <a:t>5x + 32 – 32 = 97-32</a:t>
            </a:r>
          </a:p>
          <a:p>
            <a:pPr lvl="2"/>
            <a:endParaRPr lang="en-US" dirty="0" smtClean="0"/>
          </a:p>
          <a:p>
            <a:pPr lvl="2">
              <a:buNone/>
            </a:pPr>
            <a:endParaRPr lang="en-US" dirty="0" smtClean="0"/>
          </a:p>
          <a:p>
            <a:pPr marL="349250" lvl="1" indent="0">
              <a:buNone/>
            </a:pPr>
            <a:r>
              <a:rPr lang="en-US" sz="1500" dirty="0" smtClean="0"/>
              <a:t>Eric </a:t>
            </a:r>
            <a:r>
              <a:rPr lang="en-US" sz="1500" dirty="0"/>
              <a:t>Knuth and Ana Stephens, Nicole McNeil, Martha </a:t>
            </a:r>
            <a:r>
              <a:rPr lang="en-US" sz="1500" dirty="0" err="1"/>
              <a:t>Alibali</a:t>
            </a:r>
            <a:r>
              <a:rPr lang="en-US" sz="1500" dirty="0"/>
              <a:t>. Journal for Research in Mathematics Education, 2006, </a:t>
            </a:r>
            <a:r>
              <a:rPr lang="en-US" sz="1500" dirty="0" err="1"/>
              <a:t>Vol</a:t>
            </a:r>
            <a:r>
              <a:rPr lang="en-US" sz="1500" dirty="0"/>
              <a:t> 17, No. 4, 297-311.</a:t>
            </a:r>
          </a:p>
          <a:p>
            <a:pPr lvl="1"/>
            <a:endParaRPr lang="en-US" dirty="0"/>
          </a:p>
        </p:txBody>
      </p:sp>
      <p:pic>
        <p:nvPicPr>
          <p:cNvPr id="8194" name="Picture 2" descr="H:\My Documents\My Pictures\Algebra---Equations.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698452" y="2286868"/>
            <a:ext cx="2209820" cy="1657366"/>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 Study</a:t>
            </a:r>
            <a:endParaRPr lang="en-US" dirty="0"/>
          </a:p>
        </p:txBody>
      </p:sp>
      <p:sp>
        <p:nvSpPr>
          <p:cNvPr id="3" name="Content Placeholder 2"/>
          <p:cNvSpPr>
            <a:spLocks noGrp="1"/>
          </p:cNvSpPr>
          <p:nvPr>
            <p:ph idx="1"/>
          </p:nvPr>
        </p:nvSpPr>
        <p:spPr>
          <a:xfrm>
            <a:off x="303454" y="1600200"/>
            <a:ext cx="8840546" cy="5257799"/>
          </a:xfrm>
        </p:spPr>
        <p:txBody>
          <a:bodyPr>
            <a:normAutofit fontScale="92500" lnSpcReduction="20000"/>
          </a:bodyPr>
          <a:lstStyle/>
          <a:p>
            <a:pPr>
              <a:buNone/>
            </a:pPr>
            <a:r>
              <a:rPr lang="en-US" dirty="0" smtClean="0"/>
              <a:t>McNeil and </a:t>
            </a:r>
            <a:r>
              <a:rPr lang="en-US" dirty="0" err="1" smtClean="0"/>
              <a:t>Alibali</a:t>
            </a:r>
            <a:r>
              <a:rPr lang="en-US" dirty="0" smtClean="0"/>
              <a:t> (2005), found that misconceptions regarding the meaning of the equal sign persist in high school and college students</a:t>
            </a:r>
          </a:p>
          <a:p>
            <a:pPr lvl="1"/>
            <a:r>
              <a:rPr lang="en-US" sz="2400" dirty="0" smtClean="0"/>
              <a:t>Suggests that misconceptions are robust and long lasting</a:t>
            </a:r>
          </a:p>
          <a:p>
            <a:pPr>
              <a:buNone/>
            </a:pPr>
            <a:r>
              <a:rPr lang="en-US" dirty="0" smtClean="0"/>
              <a:t>Study involving 177 middle school students focused on:</a:t>
            </a:r>
          </a:p>
          <a:p>
            <a:pPr marL="457200" indent="-457200">
              <a:buNone/>
            </a:pPr>
            <a:r>
              <a:rPr lang="en-US" dirty="0" smtClean="0"/>
              <a:t>1.  State the meaning of the equal sign</a:t>
            </a:r>
          </a:p>
          <a:p>
            <a:pPr marL="457200" indent="-457200">
              <a:buNone/>
            </a:pPr>
            <a:r>
              <a:rPr lang="en-US" dirty="0" smtClean="0"/>
              <a:t>	3 + 4 = 7, What does the symbol mean? </a:t>
            </a:r>
          </a:p>
          <a:p>
            <a:pPr marL="0" indent="0">
              <a:buNone/>
            </a:pPr>
            <a:r>
              <a:rPr lang="en-US" dirty="0" smtClean="0"/>
              <a:t>2.   Provide an alternative meaning</a:t>
            </a:r>
          </a:p>
          <a:p>
            <a:pPr marL="793750" lvl="1" indent="-457200">
              <a:buNone/>
            </a:pPr>
            <a:r>
              <a:rPr lang="en-US" sz="2400" dirty="0" smtClean="0"/>
              <a:t>  Can it mean anything else? Explain.</a:t>
            </a:r>
          </a:p>
          <a:p>
            <a:pPr marL="457200" lvl="1" indent="-457200">
              <a:spcBef>
                <a:spcPts val="2000"/>
              </a:spcBef>
              <a:buClr>
                <a:schemeClr val="accent1">
                  <a:lumMod val="60000"/>
                  <a:lumOff val="40000"/>
                </a:schemeClr>
              </a:buClr>
              <a:buNone/>
            </a:pPr>
            <a:r>
              <a:rPr lang="en-US" sz="2400" dirty="0" smtClean="0"/>
              <a:t>3.   Determine the solution to a typical algebra equation</a:t>
            </a:r>
          </a:p>
          <a:p>
            <a:pPr marL="793750" lvl="1" indent="-457200">
              <a:buNone/>
            </a:pPr>
            <a:endParaRPr lang="en-US" sz="2400" dirty="0" smtClean="0"/>
          </a:p>
          <a:p>
            <a:pPr marL="457200" indent="-457200">
              <a:buNone/>
            </a:pPr>
            <a:r>
              <a:rPr lang="en-US" dirty="0" smtClean="0"/>
              <a:t>	</a:t>
            </a:r>
          </a:p>
        </p:txBody>
      </p:sp>
      <p:pic>
        <p:nvPicPr>
          <p:cNvPr id="4" name="Picture 3"/>
          <p:cNvPicPr>
            <a:picLocks noChangeAspect="1"/>
          </p:cNvPicPr>
          <p:nvPr/>
        </p:nvPicPr>
        <p:blipFill>
          <a:blip r:embed="rId2"/>
          <a:stretch>
            <a:fillRect/>
          </a:stretch>
        </p:blipFill>
        <p:spPr>
          <a:xfrm>
            <a:off x="7128517" y="3421317"/>
            <a:ext cx="1463034" cy="153652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Study Results</a:t>
            </a:r>
            <a:endParaRPr lang="en-US" dirty="0"/>
          </a:p>
        </p:txBody>
      </p:sp>
      <p:graphicFrame>
        <p:nvGraphicFramePr>
          <p:cNvPr id="6" name="Content Placeholder 5"/>
          <p:cNvGraphicFramePr>
            <a:graphicFrameLocks noGrp="1"/>
          </p:cNvGraphicFramePr>
          <p:nvPr>
            <p:ph idx="1"/>
          </p:nvPr>
        </p:nvGraphicFramePr>
        <p:xfrm>
          <a:off x="549275" y="1600200"/>
          <a:ext cx="8042276" cy="2123440"/>
        </p:xfrm>
        <a:graphic>
          <a:graphicData uri="http://schemas.openxmlformats.org/drawingml/2006/table">
            <a:tbl>
              <a:tblPr firstRow="1" bandRow="1">
                <a:tableStyleId>{5C22544A-7EE6-4342-B048-85BDC9FD1C3A}</a:tableStyleId>
              </a:tblPr>
              <a:tblGrid>
                <a:gridCol w="2010569"/>
                <a:gridCol w="2010569"/>
                <a:gridCol w="2010569"/>
                <a:gridCol w="2010569"/>
              </a:tblGrid>
              <a:tr h="370840">
                <a:tc>
                  <a:txBody>
                    <a:bodyPr/>
                    <a:lstStyle/>
                    <a:p>
                      <a:r>
                        <a:rPr lang="en-US" dirty="0" smtClean="0"/>
                        <a:t>Best</a:t>
                      </a:r>
                      <a:r>
                        <a:rPr lang="en-US" baseline="0" dirty="0" smtClean="0"/>
                        <a:t> Definition</a:t>
                      </a:r>
                      <a:endParaRPr lang="en-US" dirty="0"/>
                    </a:p>
                  </a:txBody>
                  <a:tcPr/>
                </a:tc>
                <a:tc>
                  <a:txBody>
                    <a:bodyPr/>
                    <a:lstStyle/>
                    <a:p>
                      <a:r>
                        <a:rPr lang="en-US" dirty="0" smtClean="0"/>
                        <a:t>Grade 6</a:t>
                      </a:r>
                      <a:endParaRPr lang="en-US" dirty="0"/>
                    </a:p>
                  </a:txBody>
                  <a:tcPr/>
                </a:tc>
                <a:tc>
                  <a:txBody>
                    <a:bodyPr/>
                    <a:lstStyle/>
                    <a:p>
                      <a:r>
                        <a:rPr lang="en-US" dirty="0" smtClean="0"/>
                        <a:t>Grade 7</a:t>
                      </a:r>
                      <a:endParaRPr lang="en-US" dirty="0"/>
                    </a:p>
                  </a:txBody>
                  <a:tcPr/>
                </a:tc>
                <a:tc>
                  <a:txBody>
                    <a:bodyPr/>
                    <a:lstStyle/>
                    <a:p>
                      <a:r>
                        <a:rPr lang="en-US" dirty="0" smtClean="0"/>
                        <a:t>Grade 8</a:t>
                      </a:r>
                      <a:endParaRPr lang="en-US" dirty="0"/>
                    </a:p>
                  </a:txBody>
                  <a:tcPr/>
                </a:tc>
              </a:tr>
              <a:tr h="370840">
                <a:tc>
                  <a:txBody>
                    <a:bodyPr/>
                    <a:lstStyle/>
                    <a:p>
                      <a:r>
                        <a:rPr lang="en-US" dirty="0" smtClean="0"/>
                        <a:t>Operational</a:t>
                      </a:r>
                      <a:endParaRPr lang="en-US" dirty="0"/>
                    </a:p>
                  </a:txBody>
                  <a:tcPr/>
                </a:tc>
                <a:tc>
                  <a:txBody>
                    <a:bodyPr/>
                    <a:lstStyle/>
                    <a:p>
                      <a:r>
                        <a:rPr lang="en-US" dirty="0" smtClean="0"/>
                        <a:t>53</a:t>
                      </a:r>
                      <a:endParaRPr lang="en-US" dirty="0"/>
                    </a:p>
                  </a:txBody>
                  <a:tcPr/>
                </a:tc>
                <a:tc>
                  <a:txBody>
                    <a:bodyPr/>
                    <a:lstStyle/>
                    <a:p>
                      <a:r>
                        <a:rPr lang="en-US" dirty="0" smtClean="0"/>
                        <a:t>36</a:t>
                      </a:r>
                      <a:endParaRPr lang="en-US" dirty="0"/>
                    </a:p>
                  </a:txBody>
                  <a:tcPr/>
                </a:tc>
                <a:tc>
                  <a:txBody>
                    <a:bodyPr/>
                    <a:lstStyle/>
                    <a:p>
                      <a:r>
                        <a:rPr lang="en-US" dirty="0" smtClean="0"/>
                        <a:t>52</a:t>
                      </a:r>
                    </a:p>
                  </a:txBody>
                  <a:tcPr/>
                </a:tc>
              </a:tr>
              <a:tr h="370840">
                <a:tc>
                  <a:txBody>
                    <a:bodyPr/>
                    <a:lstStyle/>
                    <a:p>
                      <a:r>
                        <a:rPr lang="en-US" dirty="0" smtClean="0"/>
                        <a:t>Relational</a:t>
                      </a:r>
                      <a:endParaRPr lang="en-US" dirty="0"/>
                    </a:p>
                  </a:txBody>
                  <a:tcPr/>
                </a:tc>
                <a:tc>
                  <a:txBody>
                    <a:bodyPr/>
                    <a:lstStyle/>
                    <a:p>
                      <a:r>
                        <a:rPr lang="en-US" dirty="0" smtClean="0"/>
                        <a:t>32</a:t>
                      </a:r>
                      <a:endParaRPr lang="en-US" dirty="0"/>
                    </a:p>
                  </a:txBody>
                  <a:tcPr/>
                </a:tc>
                <a:tc>
                  <a:txBody>
                    <a:bodyPr/>
                    <a:lstStyle/>
                    <a:p>
                      <a:r>
                        <a:rPr lang="en-US" dirty="0" smtClean="0"/>
                        <a:t>43</a:t>
                      </a:r>
                      <a:endParaRPr lang="en-US" dirty="0"/>
                    </a:p>
                  </a:txBody>
                  <a:tcPr/>
                </a:tc>
                <a:tc>
                  <a:txBody>
                    <a:bodyPr/>
                    <a:lstStyle/>
                    <a:p>
                      <a:r>
                        <a:rPr lang="en-US" dirty="0" smtClean="0"/>
                        <a:t>31</a:t>
                      </a:r>
                      <a:endParaRPr lang="en-US" dirty="0"/>
                    </a:p>
                  </a:txBody>
                  <a:tcPr/>
                </a:tc>
              </a:tr>
              <a:tr h="370840">
                <a:tc>
                  <a:txBody>
                    <a:bodyPr/>
                    <a:lstStyle/>
                    <a:p>
                      <a:r>
                        <a:rPr lang="en-US" dirty="0" smtClean="0"/>
                        <a:t>Other</a:t>
                      </a:r>
                      <a:endParaRPr lang="en-US" dirty="0"/>
                    </a:p>
                  </a:txBody>
                  <a:tcPr/>
                </a:tc>
                <a:tc>
                  <a:txBody>
                    <a:bodyPr/>
                    <a:lstStyle/>
                    <a:p>
                      <a:r>
                        <a:rPr lang="en-US" dirty="0" smtClean="0"/>
                        <a:t>15</a:t>
                      </a:r>
                      <a:endParaRPr lang="en-US" dirty="0"/>
                    </a:p>
                  </a:txBody>
                  <a:tcPr/>
                </a:tc>
                <a:tc>
                  <a:txBody>
                    <a:bodyPr/>
                    <a:lstStyle/>
                    <a:p>
                      <a:r>
                        <a:rPr lang="en-US" dirty="0" smtClean="0"/>
                        <a:t>20</a:t>
                      </a:r>
                      <a:endParaRPr lang="en-US" dirty="0"/>
                    </a:p>
                  </a:txBody>
                  <a:tcPr/>
                </a:tc>
                <a:tc>
                  <a:txBody>
                    <a:bodyPr/>
                    <a:lstStyle/>
                    <a:p>
                      <a:r>
                        <a:rPr lang="en-US" dirty="0" smtClean="0"/>
                        <a:t>17</a:t>
                      </a:r>
                      <a:endParaRPr lang="en-US" dirty="0"/>
                    </a:p>
                  </a:txBody>
                  <a:tcPr/>
                </a:tc>
              </a:tr>
              <a:tr h="370840">
                <a:tc>
                  <a:txBody>
                    <a:bodyPr/>
                    <a:lstStyle/>
                    <a:p>
                      <a:r>
                        <a:rPr lang="en-US" dirty="0" smtClean="0"/>
                        <a:t>No</a:t>
                      </a:r>
                      <a:r>
                        <a:rPr lang="en-US" baseline="0" dirty="0" smtClean="0"/>
                        <a:t> response/ don’t know</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0</a:t>
                      </a:r>
                      <a:endParaRPr lang="en-US" dirty="0"/>
                    </a:p>
                  </a:txBody>
                  <a:tcPr/>
                </a:tc>
              </a:tr>
            </a:tbl>
          </a:graphicData>
        </a:graphic>
      </p:graphicFrame>
      <p:sp>
        <p:nvSpPr>
          <p:cNvPr id="7" name="TextBox 6"/>
          <p:cNvSpPr txBox="1"/>
          <p:nvPr/>
        </p:nvSpPr>
        <p:spPr>
          <a:xfrm>
            <a:off x="38459" y="4057233"/>
            <a:ext cx="9143999" cy="2800767"/>
          </a:xfrm>
          <a:prstGeom prst="rect">
            <a:avLst/>
          </a:prstGeom>
          <a:noFill/>
        </p:spPr>
        <p:txBody>
          <a:bodyPr wrap="square" rtlCol="0">
            <a:spAutoFit/>
          </a:bodyPr>
          <a:lstStyle/>
          <a:p>
            <a:r>
              <a:rPr lang="en-US" sz="2000" dirty="0" smtClean="0"/>
              <a:t>Students were not more likely to exhibit an understanding of the equal sign as the grade level increased</a:t>
            </a:r>
          </a:p>
          <a:p>
            <a:endParaRPr lang="en-US" sz="2000" dirty="0" smtClean="0"/>
          </a:p>
          <a:p>
            <a:r>
              <a:rPr lang="en-US" sz="2000" dirty="0" smtClean="0"/>
              <a:t>No significant teacher effects</a:t>
            </a:r>
          </a:p>
          <a:p>
            <a:endParaRPr lang="en-US" sz="2000" dirty="0" smtClean="0"/>
          </a:p>
          <a:p>
            <a:r>
              <a:rPr lang="en-US" sz="2000" dirty="0" smtClean="0"/>
              <a:t>Students with higher scores on mathematics portion of standardized tests were more likely to have a relational understanding of the equal sign</a:t>
            </a:r>
          </a:p>
          <a:p>
            <a:endParaRPr lang="en-US" dirty="0" smtClean="0"/>
          </a:p>
          <a:p>
            <a:endParaRPr lang="en-US" dirty="0"/>
          </a:p>
        </p:txBody>
      </p:sp>
      <p:pic>
        <p:nvPicPr>
          <p:cNvPr id="2050" name="Picture 2"/>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84439" y="180670"/>
            <a:ext cx="2067338" cy="1263862"/>
          </a:xfrm>
          <a:prstGeom prst="rect">
            <a:avLst/>
          </a:prstGeom>
          <a:noFill/>
          <a:ln w="38100">
            <a:solidFill>
              <a:schemeClr val="tx1"/>
            </a:solid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pic>
        <p:nvPicPr>
          <p:cNvPr id="8" name="Picture 7"/>
          <p:cNvPicPr>
            <a:picLocks noChangeAspect="1"/>
          </p:cNvPicPr>
          <p:nvPr/>
        </p:nvPicPr>
        <p:blipFill>
          <a:blip r:embed="rId3"/>
          <a:stretch>
            <a:fillRect/>
          </a:stretch>
        </p:blipFill>
        <p:spPr>
          <a:xfrm>
            <a:off x="7190439" y="106613"/>
            <a:ext cx="1769257" cy="1381705"/>
          </a:xfrm>
          <a:prstGeom prst="rect">
            <a:avLst/>
          </a:prstGeom>
          <a:ln w="38100">
            <a:solidFill>
              <a:schemeClr val="tx1"/>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67541" y="-476384"/>
            <a:ext cx="9144000" cy="1336956"/>
          </a:xfrm>
        </p:spPr>
        <p:txBody>
          <a:bodyPr/>
          <a:lstStyle/>
          <a:p>
            <a:pPr algn="l"/>
            <a:r>
              <a:rPr lang="en-US" sz="3000" dirty="0" smtClean="0"/>
              <a:t>Percentage of Students Using Various Strategies</a:t>
            </a:r>
            <a:endParaRPr lang="en-US" sz="3000" dirty="0"/>
          </a:p>
        </p:txBody>
      </p:sp>
      <p:graphicFrame>
        <p:nvGraphicFramePr>
          <p:cNvPr id="4" name="Content Placeholder 3"/>
          <p:cNvGraphicFramePr>
            <a:graphicFrameLocks noGrp="1"/>
          </p:cNvGraphicFramePr>
          <p:nvPr>
            <p:ph idx="1"/>
          </p:nvPr>
        </p:nvGraphicFramePr>
        <p:xfrm>
          <a:off x="549275" y="1035760"/>
          <a:ext cx="8042276" cy="2595880"/>
        </p:xfrm>
        <a:graphic>
          <a:graphicData uri="http://schemas.openxmlformats.org/drawingml/2006/table">
            <a:tbl>
              <a:tblPr firstRow="1" bandRow="1">
                <a:tableStyleId>{5C22544A-7EE6-4342-B048-85BDC9FD1C3A}</a:tableStyleId>
              </a:tblPr>
              <a:tblGrid>
                <a:gridCol w="2010569"/>
                <a:gridCol w="2010569"/>
                <a:gridCol w="2010569"/>
                <a:gridCol w="2010569"/>
              </a:tblGrid>
              <a:tr h="370840">
                <a:tc>
                  <a:txBody>
                    <a:bodyPr/>
                    <a:lstStyle/>
                    <a:p>
                      <a:r>
                        <a:rPr lang="en-US" dirty="0" smtClean="0"/>
                        <a:t>Strategy Code</a:t>
                      </a:r>
                      <a:endParaRPr lang="en-US" dirty="0"/>
                    </a:p>
                  </a:txBody>
                  <a:tcPr/>
                </a:tc>
                <a:tc>
                  <a:txBody>
                    <a:bodyPr/>
                    <a:lstStyle/>
                    <a:p>
                      <a:r>
                        <a:rPr lang="en-US" dirty="0" smtClean="0"/>
                        <a:t>Grade 6</a:t>
                      </a:r>
                      <a:endParaRPr lang="en-US" dirty="0"/>
                    </a:p>
                  </a:txBody>
                  <a:tcPr/>
                </a:tc>
                <a:tc>
                  <a:txBody>
                    <a:bodyPr/>
                    <a:lstStyle/>
                    <a:p>
                      <a:r>
                        <a:rPr lang="en-US" dirty="0" smtClean="0"/>
                        <a:t>Grade 7</a:t>
                      </a:r>
                      <a:endParaRPr lang="en-US" dirty="0"/>
                    </a:p>
                  </a:txBody>
                  <a:tcPr/>
                </a:tc>
                <a:tc>
                  <a:txBody>
                    <a:bodyPr/>
                    <a:lstStyle/>
                    <a:p>
                      <a:r>
                        <a:rPr lang="en-US" dirty="0" smtClean="0"/>
                        <a:t>Grade 8</a:t>
                      </a:r>
                      <a:endParaRPr lang="en-US" dirty="0"/>
                    </a:p>
                  </a:txBody>
                  <a:tcPr/>
                </a:tc>
              </a:tr>
              <a:tr h="370840">
                <a:tc>
                  <a:txBody>
                    <a:bodyPr/>
                    <a:lstStyle/>
                    <a:p>
                      <a:r>
                        <a:rPr lang="en-US" dirty="0" smtClean="0"/>
                        <a:t>Answer Only</a:t>
                      </a:r>
                      <a:endParaRPr lang="en-US" dirty="0"/>
                    </a:p>
                  </a:txBody>
                  <a:tcPr/>
                </a:tc>
                <a:tc>
                  <a:txBody>
                    <a:bodyPr/>
                    <a:lstStyle/>
                    <a:p>
                      <a:r>
                        <a:rPr lang="en-US" dirty="0" smtClean="0"/>
                        <a:t>51</a:t>
                      </a:r>
                      <a:endParaRPr lang="en-US" dirty="0"/>
                    </a:p>
                  </a:txBody>
                  <a:tcPr/>
                </a:tc>
                <a:tc>
                  <a:txBody>
                    <a:bodyPr/>
                    <a:lstStyle/>
                    <a:p>
                      <a:r>
                        <a:rPr lang="en-US" dirty="0" smtClean="0"/>
                        <a:t>25</a:t>
                      </a:r>
                      <a:endParaRPr lang="en-US" dirty="0"/>
                    </a:p>
                  </a:txBody>
                  <a:tcPr/>
                </a:tc>
                <a:tc>
                  <a:txBody>
                    <a:bodyPr/>
                    <a:lstStyle/>
                    <a:p>
                      <a:r>
                        <a:rPr lang="en-US" dirty="0" smtClean="0"/>
                        <a:t>17</a:t>
                      </a:r>
                      <a:endParaRPr lang="en-US" dirty="0"/>
                    </a:p>
                  </a:txBody>
                  <a:tcPr/>
                </a:tc>
              </a:tr>
              <a:tr h="370840">
                <a:tc>
                  <a:txBody>
                    <a:bodyPr/>
                    <a:lstStyle/>
                    <a:p>
                      <a:r>
                        <a:rPr lang="en-US" dirty="0" smtClean="0"/>
                        <a:t>No response/DK</a:t>
                      </a:r>
                      <a:endParaRPr lang="en-US" dirty="0"/>
                    </a:p>
                  </a:txBody>
                  <a:tcPr/>
                </a:tc>
                <a:tc>
                  <a:txBody>
                    <a:bodyPr/>
                    <a:lstStyle/>
                    <a:p>
                      <a:r>
                        <a:rPr lang="en-US" dirty="0" smtClean="0"/>
                        <a:t>26</a:t>
                      </a:r>
                      <a:endParaRPr lang="en-US" dirty="0"/>
                    </a:p>
                  </a:txBody>
                  <a:tcPr/>
                </a:tc>
                <a:tc>
                  <a:txBody>
                    <a:bodyPr/>
                    <a:lstStyle/>
                    <a:p>
                      <a:r>
                        <a:rPr lang="en-US" dirty="0" smtClean="0"/>
                        <a:t>24</a:t>
                      </a:r>
                      <a:endParaRPr lang="en-US" dirty="0"/>
                    </a:p>
                  </a:txBody>
                  <a:tcPr/>
                </a:tc>
                <a:tc>
                  <a:txBody>
                    <a:bodyPr/>
                    <a:lstStyle/>
                    <a:p>
                      <a:r>
                        <a:rPr lang="en-US" dirty="0" smtClean="0"/>
                        <a:t>14</a:t>
                      </a:r>
                      <a:endParaRPr lang="en-US" dirty="0"/>
                    </a:p>
                  </a:txBody>
                  <a:tcPr/>
                </a:tc>
              </a:tr>
              <a:tr h="370840">
                <a:tc>
                  <a:txBody>
                    <a:bodyPr/>
                    <a:lstStyle/>
                    <a:p>
                      <a:r>
                        <a:rPr lang="en-US" dirty="0" smtClean="0"/>
                        <a:t>Guess and test</a:t>
                      </a:r>
                      <a:endParaRPr lang="en-US" dirty="0"/>
                    </a:p>
                  </a:txBody>
                  <a:tcPr/>
                </a:tc>
                <a:tc>
                  <a:txBody>
                    <a:bodyPr/>
                    <a:lstStyle/>
                    <a:p>
                      <a:r>
                        <a:rPr lang="en-US" dirty="0" smtClean="0"/>
                        <a:t>6</a:t>
                      </a:r>
                      <a:endParaRPr lang="en-US" dirty="0"/>
                    </a:p>
                  </a:txBody>
                  <a:tcPr/>
                </a:tc>
                <a:tc>
                  <a:txBody>
                    <a:bodyPr/>
                    <a:lstStyle/>
                    <a:p>
                      <a:r>
                        <a:rPr lang="en-US" dirty="0" smtClean="0"/>
                        <a:t>15</a:t>
                      </a:r>
                      <a:endParaRPr lang="en-US" dirty="0"/>
                    </a:p>
                  </a:txBody>
                  <a:tcPr/>
                </a:tc>
                <a:tc>
                  <a:txBody>
                    <a:bodyPr/>
                    <a:lstStyle/>
                    <a:p>
                      <a:r>
                        <a:rPr lang="en-US" dirty="0" smtClean="0"/>
                        <a:t>16</a:t>
                      </a:r>
                      <a:endParaRPr lang="en-US" dirty="0"/>
                    </a:p>
                  </a:txBody>
                  <a:tcPr/>
                </a:tc>
              </a:tr>
              <a:tr h="370840">
                <a:tc>
                  <a:txBody>
                    <a:bodyPr/>
                    <a:lstStyle/>
                    <a:p>
                      <a:r>
                        <a:rPr lang="en-US" dirty="0" smtClean="0"/>
                        <a:t>Unwind</a:t>
                      </a:r>
                      <a:endParaRPr lang="en-US" dirty="0"/>
                    </a:p>
                  </a:txBody>
                  <a:tcPr/>
                </a:tc>
                <a:tc>
                  <a:txBody>
                    <a:bodyPr/>
                    <a:lstStyle/>
                    <a:p>
                      <a:r>
                        <a:rPr lang="en-US" dirty="0" smtClean="0"/>
                        <a:t>9</a:t>
                      </a:r>
                      <a:endParaRPr lang="en-US" dirty="0"/>
                    </a:p>
                  </a:txBody>
                  <a:tcPr/>
                </a:tc>
                <a:tc>
                  <a:txBody>
                    <a:bodyPr/>
                    <a:lstStyle/>
                    <a:p>
                      <a:r>
                        <a:rPr lang="en-US" dirty="0" smtClean="0"/>
                        <a:t>26</a:t>
                      </a:r>
                      <a:endParaRPr lang="en-US" dirty="0"/>
                    </a:p>
                  </a:txBody>
                  <a:tcPr/>
                </a:tc>
                <a:tc>
                  <a:txBody>
                    <a:bodyPr/>
                    <a:lstStyle/>
                    <a:p>
                      <a:r>
                        <a:rPr lang="en-US" baseline="0" dirty="0" smtClean="0"/>
                        <a:t>  9</a:t>
                      </a:r>
                      <a:endParaRPr lang="en-US" dirty="0"/>
                    </a:p>
                  </a:txBody>
                  <a:tcPr/>
                </a:tc>
              </a:tr>
              <a:tr h="370840">
                <a:tc>
                  <a:txBody>
                    <a:bodyPr/>
                    <a:lstStyle/>
                    <a:p>
                      <a:r>
                        <a:rPr lang="en-US" dirty="0" smtClean="0"/>
                        <a:t>Algebra</a:t>
                      </a:r>
                      <a:endParaRPr lang="en-US" dirty="0"/>
                    </a:p>
                  </a:txBody>
                  <a:tcPr/>
                </a:tc>
                <a:tc>
                  <a:txBody>
                    <a:bodyPr/>
                    <a:lstStyle/>
                    <a:p>
                      <a:r>
                        <a:rPr lang="en-US" dirty="0" smtClean="0"/>
                        <a:t>0</a:t>
                      </a:r>
                      <a:endParaRPr lang="en-US" dirty="0"/>
                    </a:p>
                  </a:txBody>
                  <a:tcPr/>
                </a:tc>
                <a:tc>
                  <a:txBody>
                    <a:bodyPr/>
                    <a:lstStyle/>
                    <a:p>
                      <a:r>
                        <a:rPr lang="en-US" dirty="0" smtClean="0"/>
                        <a:t>1</a:t>
                      </a:r>
                      <a:endParaRPr lang="en-US" dirty="0"/>
                    </a:p>
                  </a:txBody>
                  <a:tcPr/>
                </a:tc>
                <a:tc>
                  <a:txBody>
                    <a:bodyPr/>
                    <a:lstStyle/>
                    <a:p>
                      <a:r>
                        <a:rPr lang="en-US" dirty="0" smtClean="0"/>
                        <a:t>33</a:t>
                      </a:r>
                      <a:endParaRPr lang="en-US" dirty="0"/>
                    </a:p>
                  </a:txBody>
                  <a:tcPr/>
                </a:tc>
              </a:tr>
              <a:tr h="370840">
                <a:tc>
                  <a:txBody>
                    <a:bodyPr/>
                    <a:lstStyle/>
                    <a:p>
                      <a:r>
                        <a:rPr lang="en-US" dirty="0" smtClean="0"/>
                        <a:t>Other</a:t>
                      </a:r>
                      <a:endParaRPr lang="en-US" dirty="0"/>
                    </a:p>
                  </a:txBody>
                  <a:tcPr/>
                </a:tc>
                <a:tc>
                  <a:txBody>
                    <a:bodyPr/>
                    <a:lstStyle/>
                    <a:p>
                      <a:r>
                        <a:rPr lang="en-US" dirty="0" smtClean="0"/>
                        <a:t>9</a:t>
                      </a:r>
                      <a:endParaRPr lang="en-US" dirty="0"/>
                    </a:p>
                  </a:txBody>
                  <a:tcPr/>
                </a:tc>
                <a:tc>
                  <a:txBody>
                    <a:bodyPr/>
                    <a:lstStyle/>
                    <a:p>
                      <a:r>
                        <a:rPr lang="en-US" dirty="0" smtClean="0"/>
                        <a:t>8</a:t>
                      </a:r>
                      <a:endParaRPr lang="en-US" dirty="0"/>
                    </a:p>
                  </a:txBody>
                  <a:tcPr/>
                </a:tc>
                <a:tc>
                  <a:txBody>
                    <a:bodyPr/>
                    <a:lstStyle/>
                    <a:p>
                      <a:r>
                        <a:rPr lang="en-US" dirty="0" smtClean="0"/>
                        <a:t>12</a:t>
                      </a:r>
                      <a:endParaRPr lang="en-US" dirty="0"/>
                    </a:p>
                  </a:txBody>
                  <a:tcPr/>
                </a:tc>
              </a:tr>
            </a:tbl>
          </a:graphicData>
        </a:graphic>
      </p:graphicFrame>
      <p:sp>
        <p:nvSpPr>
          <p:cNvPr id="5" name="TextBox 4"/>
          <p:cNvSpPr txBox="1"/>
          <p:nvPr/>
        </p:nvSpPr>
        <p:spPr>
          <a:xfrm>
            <a:off x="605325" y="3735218"/>
            <a:ext cx="8795924" cy="2862323"/>
          </a:xfrm>
          <a:prstGeom prst="rect">
            <a:avLst/>
          </a:prstGeom>
          <a:noFill/>
        </p:spPr>
        <p:txBody>
          <a:bodyPr wrap="square" rtlCol="0">
            <a:spAutoFit/>
          </a:bodyPr>
          <a:lstStyle/>
          <a:p>
            <a:r>
              <a:rPr lang="en-US" b="1" dirty="0" smtClean="0"/>
              <a:t>Guess and Test </a:t>
            </a:r>
            <a:r>
              <a:rPr lang="en-US" dirty="0" smtClean="0"/>
              <a:t>		4m + 10 = 70    20 x 4 = 80, 15 x 4 = 60</a:t>
            </a:r>
          </a:p>
          <a:p>
            <a:r>
              <a:rPr lang="en-US" dirty="0" smtClean="0"/>
              <a:t>(arithmetic)</a:t>
            </a:r>
          </a:p>
          <a:p>
            <a:endParaRPr lang="en-US" dirty="0" smtClean="0"/>
          </a:p>
          <a:p>
            <a:r>
              <a:rPr lang="en-US" b="1" dirty="0" smtClean="0"/>
              <a:t>Unwind</a:t>
            </a:r>
            <a:r>
              <a:rPr lang="en-US" dirty="0" smtClean="0"/>
              <a:t>				3m + 7 = 25	25 – 7 = 16,    </a:t>
            </a:r>
            <a:r>
              <a:rPr lang="en-US" u="sng" dirty="0" smtClean="0"/>
              <a:t>18 </a:t>
            </a:r>
            <a:r>
              <a:rPr lang="en-US" dirty="0" smtClean="0"/>
              <a:t>= 6</a:t>
            </a:r>
          </a:p>
          <a:p>
            <a:r>
              <a:rPr lang="en-US" dirty="0" smtClean="0"/>
              <a:t> (</a:t>
            </a:r>
            <a:r>
              <a:rPr lang="en-US" dirty="0" err="1" smtClean="0"/>
              <a:t>prealgebra</a:t>
            </a:r>
            <a:r>
              <a:rPr lang="en-US" dirty="0" smtClean="0"/>
              <a:t>)                                                              3</a:t>
            </a:r>
          </a:p>
          <a:p>
            <a:endParaRPr lang="en-US" dirty="0" smtClean="0"/>
          </a:p>
          <a:p>
            <a:r>
              <a:rPr lang="en-US" b="1" dirty="0" smtClean="0"/>
              <a:t>Algebra</a:t>
            </a:r>
            <a:r>
              <a:rPr lang="en-US" dirty="0" smtClean="0"/>
              <a:t>				4m + 10 = 70	       4m + 10 – 10= 70 – 10</a:t>
            </a:r>
          </a:p>
          <a:p>
            <a:endParaRPr lang="en-US" dirty="0" smtClean="0"/>
          </a:p>
          <a:p>
            <a:r>
              <a:rPr lang="en-US" dirty="0" smtClean="0"/>
              <a:t>									               </a:t>
            </a:r>
            <a:r>
              <a:rPr lang="en-US" u="sng" dirty="0" smtClean="0"/>
              <a:t>4m</a:t>
            </a:r>
            <a:r>
              <a:rPr lang="en-US" dirty="0" smtClean="0"/>
              <a:t>	=</a:t>
            </a:r>
            <a:r>
              <a:rPr lang="en-US" u="sng" dirty="0" smtClean="0"/>
              <a:t> 60</a:t>
            </a:r>
          </a:p>
          <a:p>
            <a:r>
              <a:rPr lang="en-US" dirty="0" smtClean="0"/>
              <a:t>                         						                  4	    4       </a:t>
            </a:r>
            <a:r>
              <a:rPr lang="en-US" dirty="0" err="1" smtClean="0"/>
              <a:t>m</a:t>
            </a:r>
            <a:r>
              <a:rPr lang="en-US" dirty="0" smtClean="0"/>
              <a:t> = 15</a:t>
            </a:r>
            <a:endParaRPr lang="en-US" dirty="0"/>
          </a:p>
        </p:txBody>
      </p:sp>
      <p:pic>
        <p:nvPicPr>
          <p:cNvPr id="3074"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9954959" y="3364280"/>
            <a:ext cx="1504657" cy="16636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l"/>
            <a:r>
              <a:rPr lang="en-US" dirty="0" smtClean="0"/>
              <a:t> What is                ?</a:t>
            </a:r>
            <a:endParaRPr lang="en-US" dirty="0"/>
          </a:p>
        </p:txBody>
      </p:sp>
      <p:sp>
        <p:nvSpPr>
          <p:cNvPr id="4" name="TextBox 3"/>
          <p:cNvSpPr txBox="1"/>
          <p:nvPr/>
        </p:nvSpPr>
        <p:spPr>
          <a:xfrm>
            <a:off x="6406841" y="5670912"/>
            <a:ext cx="2517824" cy="646331"/>
          </a:xfrm>
          <a:prstGeom prst="rect">
            <a:avLst/>
          </a:prstGeom>
          <a:noFill/>
        </p:spPr>
        <p:txBody>
          <a:bodyPr wrap="square" rtlCol="0">
            <a:spAutoFit/>
          </a:bodyPr>
          <a:lstStyle/>
          <a:p>
            <a:r>
              <a:rPr lang="en-US" dirty="0" smtClean="0"/>
              <a:t>Gwen Hancock</a:t>
            </a:r>
          </a:p>
          <a:p>
            <a:r>
              <a:rPr lang="en-US" dirty="0" smtClean="0"/>
              <a:t>Vicky </a:t>
            </a:r>
            <a:r>
              <a:rPr lang="en-US" dirty="0" err="1" smtClean="0"/>
              <a:t>Kukuruda</a:t>
            </a:r>
            <a:endParaRPr lang="en-US" dirty="0" smtClean="0"/>
          </a:p>
        </p:txBody>
      </p:sp>
      <p:pic>
        <p:nvPicPr>
          <p:cNvPr id="1026" name="Picture 2" descr="H:\My Documents\My Pictures\Red-equal-sign-12.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687303" y="1346759"/>
            <a:ext cx="2853551" cy="2853551"/>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Equation Solving Results</a:t>
            </a:r>
            <a:endParaRPr lang="en-US" dirty="0"/>
          </a:p>
        </p:txBody>
      </p:sp>
      <p:sp>
        <p:nvSpPr>
          <p:cNvPr id="3" name="Content Placeholder 2"/>
          <p:cNvSpPr>
            <a:spLocks noGrp="1"/>
          </p:cNvSpPr>
          <p:nvPr>
            <p:ph idx="1"/>
          </p:nvPr>
        </p:nvSpPr>
        <p:spPr>
          <a:xfrm>
            <a:off x="549275" y="1600201"/>
            <a:ext cx="8341690" cy="4343400"/>
          </a:xfrm>
        </p:spPr>
        <p:txBody>
          <a:bodyPr>
            <a:normAutofit fontScale="92500" lnSpcReduction="10000"/>
          </a:bodyPr>
          <a:lstStyle/>
          <a:p>
            <a:r>
              <a:rPr lang="en-US" dirty="0" smtClean="0"/>
              <a:t>Students with a relational understanding of equal sign were more likely to solve the equations correctly</a:t>
            </a:r>
          </a:p>
          <a:p>
            <a:pPr lvl="1"/>
            <a:r>
              <a:rPr lang="en-US" dirty="0" smtClean="0"/>
              <a:t>A relational view of the equal sign is necessary to </a:t>
            </a:r>
            <a:r>
              <a:rPr lang="en-US" b="1" dirty="0" smtClean="0"/>
              <a:t>interpret </a:t>
            </a:r>
            <a:r>
              <a:rPr lang="en-US" dirty="0" smtClean="0"/>
              <a:t>equations and to </a:t>
            </a:r>
            <a:r>
              <a:rPr lang="en-US" b="1" dirty="0" smtClean="0"/>
              <a:t>operate</a:t>
            </a:r>
            <a:r>
              <a:rPr lang="en-US" dirty="0" smtClean="0"/>
              <a:t> on equations</a:t>
            </a:r>
          </a:p>
          <a:p>
            <a:r>
              <a:rPr lang="en-US" dirty="0" smtClean="0"/>
              <a:t>All students who solved the equations using an algebraic strategy solved correctly</a:t>
            </a:r>
          </a:p>
          <a:p>
            <a:r>
              <a:rPr lang="en-US" dirty="0" smtClean="0"/>
              <a:t>8</a:t>
            </a:r>
            <a:r>
              <a:rPr lang="en-US" baseline="30000" dirty="0" smtClean="0"/>
              <a:t>th</a:t>
            </a:r>
            <a:r>
              <a:rPr lang="en-US" dirty="0" smtClean="0"/>
              <a:t> graders enrolled in algebra were more likely to use an algebraic strategy (86% </a:t>
            </a:r>
            <a:r>
              <a:rPr lang="en-US" dirty="0" err="1" smtClean="0"/>
              <a:t>v</a:t>
            </a:r>
            <a:r>
              <a:rPr lang="en-US" dirty="0" smtClean="0"/>
              <a:t>. 29%)</a:t>
            </a:r>
          </a:p>
          <a:p>
            <a:r>
              <a:rPr lang="en-US" dirty="0" smtClean="0"/>
              <a:t>Poor performance on measures of understanding the equal sign indicates lack of explicit focus in elementary and middle school instruction and curricula</a:t>
            </a:r>
          </a:p>
          <a:p>
            <a:pPr>
              <a:buNone/>
            </a:pP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Making Equal Expressions</a:t>
            </a:r>
            <a:endParaRPr lang="en-US" dirty="0"/>
          </a:p>
        </p:txBody>
      </p:sp>
      <p:sp>
        <p:nvSpPr>
          <p:cNvPr id="3" name="Content Placeholder 2"/>
          <p:cNvSpPr>
            <a:spLocks noGrp="1"/>
          </p:cNvSpPr>
          <p:nvPr>
            <p:ph idx="1"/>
          </p:nvPr>
        </p:nvSpPr>
        <p:spPr>
          <a:xfrm>
            <a:off x="549275" y="1600200"/>
            <a:ext cx="8042276" cy="4967605"/>
          </a:xfrm>
        </p:spPr>
        <p:txBody>
          <a:bodyPr>
            <a:normAutofit/>
          </a:bodyPr>
          <a:lstStyle/>
          <a:p>
            <a:r>
              <a:rPr lang="en-US" dirty="0" smtClean="0"/>
              <a:t>Make a mat with an equals sign and have students place cards of equal value on either side of the symbol. </a:t>
            </a:r>
          </a:p>
          <a:p>
            <a:pPr>
              <a:buNone/>
            </a:pPr>
            <a:endParaRPr lang="en-US" dirty="0" smtClean="0"/>
          </a:p>
          <a:p>
            <a:pPr lvl="1"/>
            <a:r>
              <a:rPr lang="en-US" dirty="0" smtClean="0"/>
              <a:t>Playing cards   </a:t>
            </a:r>
          </a:p>
          <a:p>
            <a:pPr lvl="1"/>
            <a:r>
              <a:rPr lang="en-US" dirty="0" smtClean="0"/>
              <a:t>Number cards  </a:t>
            </a:r>
          </a:p>
          <a:p>
            <a:pPr lvl="1"/>
            <a:r>
              <a:rPr lang="en-US" dirty="0" smtClean="0"/>
              <a:t>Picture cards</a:t>
            </a:r>
          </a:p>
          <a:p>
            <a:pPr lvl="1"/>
            <a:r>
              <a:rPr lang="en-US" dirty="0" smtClean="0"/>
              <a:t>Word cards  </a:t>
            </a:r>
          </a:p>
          <a:p>
            <a:pPr lvl="1"/>
            <a:r>
              <a:rPr lang="en-US" dirty="0" smtClean="0"/>
              <a:t>Stones   </a:t>
            </a:r>
          </a:p>
          <a:p>
            <a:pPr lvl="1"/>
            <a:r>
              <a:rPr lang="en-US" dirty="0" smtClean="0"/>
              <a:t>Bears                  </a:t>
            </a:r>
            <a:endParaRPr lang="en-US" dirty="0"/>
          </a:p>
        </p:txBody>
      </p:sp>
      <p:pic>
        <p:nvPicPr>
          <p:cNvPr id="1026" name="Picture 2" descr="H:\My Documents\My Pictures\bears.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513052" y="4738082"/>
            <a:ext cx="1349115" cy="9543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27" name="Picture 3" descr="H:\My Documents\My Pictures\10_playing_cards.jpg"/>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187608" y="3056034"/>
            <a:ext cx="1304495" cy="86993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28" name="Picture 4" descr="H:\My Documents\My Pictures\number cards.jpg"/>
          <p:cNvPicPr>
            <a:picLocks noChangeAspect="1" noChangeArrowheads="1"/>
          </p:cNvPicPr>
          <p:nvPr/>
        </p:nvPicPr>
        <p:blipFill>
          <a:blip r:embed="rId5">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044110" y="3056034"/>
            <a:ext cx="1842340" cy="13016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29" name="Picture 5" descr="H:\My Documents\My Pictures\Counting-Stars-1024x802.jpg"/>
          <p:cNvPicPr>
            <a:picLocks noChangeAspect="1" noChangeArrowheads="1"/>
          </p:cNvPicPr>
          <p:nvPr/>
        </p:nvPicPr>
        <p:blipFill>
          <a:blip r:embed="rId6">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4221192" y="4867690"/>
            <a:ext cx="1488175" cy="116554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pic>
        <p:nvPicPr>
          <p:cNvPr id="1030" name="Picture 6"/>
          <p:cNvPicPr>
            <a:picLocks noChangeAspect="1" noChangeArrowheads="1"/>
          </p:cNvPicPr>
          <p:nvPr/>
        </p:nvPicPr>
        <p:blipFill>
          <a:blip r:embed="rId7">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956130" y="5697044"/>
            <a:ext cx="1187870" cy="97319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pic>
        <p:nvPicPr>
          <p:cNvPr id="1031" name="Picture 7"/>
          <p:cNvPicPr>
            <a:picLocks noChangeAspect="1" noChangeArrowheads="1"/>
          </p:cNvPicPr>
          <p:nvPr/>
        </p:nvPicPr>
        <p:blipFill>
          <a:blip r:embed="rId8">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486979" y="5462648"/>
            <a:ext cx="1149355" cy="88839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Communicating Thinking</a:t>
            </a:r>
            <a:endParaRPr lang="en-US" dirty="0"/>
          </a:p>
        </p:txBody>
      </p:sp>
      <p:sp>
        <p:nvSpPr>
          <p:cNvPr id="3" name="Content Placeholder 2"/>
          <p:cNvSpPr>
            <a:spLocks noGrp="1"/>
          </p:cNvSpPr>
          <p:nvPr>
            <p:ph idx="1"/>
          </p:nvPr>
        </p:nvSpPr>
        <p:spPr/>
        <p:txBody>
          <a:bodyPr>
            <a:normAutofit/>
          </a:bodyPr>
          <a:lstStyle/>
          <a:p>
            <a:pPr>
              <a:buNone/>
            </a:pPr>
            <a:r>
              <a:rPr lang="en-US" dirty="0" smtClean="0"/>
              <a:t>	Class discussions provide a basis for considering different perspectives on the meaning of equal.</a:t>
            </a:r>
          </a:p>
          <a:p>
            <a:pPr marL="806450" lvl="1" indent="-457200">
              <a:buAutoNum type="arabicPeriod"/>
            </a:pPr>
            <a:r>
              <a:rPr lang="en-US" dirty="0" smtClean="0"/>
              <a:t>Start with a thought-provoking problem</a:t>
            </a:r>
          </a:p>
          <a:p>
            <a:pPr marL="806450" lvl="1" indent="-457200">
              <a:buAutoNum type="arabicPeriod"/>
            </a:pPr>
            <a:r>
              <a:rPr lang="en-US" dirty="0" smtClean="0"/>
              <a:t>Task monitor as students work independently</a:t>
            </a:r>
          </a:p>
          <a:p>
            <a:pPr marL="806450" lvl="1" indent="-457200">
              <a:buAutoNum type="arabicPeriod"/>
            </a:pPr>
            <a:r>
              <a:rPr lang="en-US" dirty="0" smtClean="0"/>
              <a:t>Select students to share work and explanations</a:t>
            </a:r>
          </a:p>
          <a:p>
            <a:pPr marL="806450" lvl="1" indent="-457200">
              <a:buAutoNum type="arabicPeriod"/>
            </a:pPr>
            <a:r>
              <a:rPr lang="en-US" dirty="0" smtClean="0"/>
              <a:t>Discuss </a:t>
            </a:r>
          </a:p>
          <a:p>
            <a:pPr marL="1089025" lvl="2" indent="-457200">
              <a:buNone/>
            </a:pPr>
            <a:r>
              <a:rPr lang="en-US" dirty="0" smtClean="0"/>
              <a:t>   Engage students in productive mathematical arguments</a:t>
            </a:r>
          </a:p>
          <a:p>
            <a:pPr marL="1089025" lvl="2" indent="-457200">
              <a:buNone/>
            </a:pPr>
            <a:r>
              <a:rPr lang="en-US" dirty="0" smtClean="0"/>
              <a:t>	(ex. Be specific about what you think the = sign means)</a:t>
            </a:r>
          </a:p>
          <a:p>
            <a:pPr marL="1089025" lvl="2" indent="-457200">
              <a:buNone/>
            </a:pPr>
            <a:r>
              <a:rPr lang="en-US" dirty="0" smtClean="0"/>
              <a:t>   Students are more capable of reasoning and abstract thinking than we give them credit for</a:t>
            </a:r>
          </a:p>
          <a:p>
            <a:pPr marL="806450" lvl="1" indent="-457200">
              <a:buAutoNum type="arabicPeriod"/>
            </a:pPr>
            <a:endParaRPr lang="en-US" dirty="0"/>
          </a:p>
        </p:txBody>
      </p:sp>
      <p:sp>
        <p:nvSpPr>
          <p:cNvPr id="4" name="TextBox 3"/>
          <p:cNvSpPr txBox="1"/>
          <p:nvPr/>
        </p:nvSpPr>
        <p:spPr>
          <a:xfrm>
            <a:off x="1011814" y="5943601"/>
            <a:ext cx="7863338" cy="646331"/>
          </a:xfrm>
          <a:prstGeom prst="rect">
            <a:avLst/>
          </a:prstGeom>
          <a:noFill/>
        </p:spPr>
        <p:txBody>
          <a:bodyPr wrap="none" rtlCol="0">
            <a:spAutoFit/>
          </a:bodyPr>
          <a:lstStyle/>
          <a:p>
            <a:r>
              <a:rPr lang="en-US" dirty="0" smtClean="0"/>
              <a:t>MP 3 Construct viable arguments and critique the reasoning of others</a:t>
            </a:r>
          </a:p>
          <a:p>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Ask Students to Explain Their Thinking?</a:t>
            </a:r>
            <a:endParaRPr lang="en-US" dirty="0"/>
          </a:p>
        </p:txBody>
      </p:sp>
      <p:sp>
        <p:nvSpPr>
          <p:cNvPr id="3" name="Content Placeholder 2"/>
          <p:cNvSpPr>
            <a:spLocks noGrp="1"/>
          </p:cNvSpPr>
          <p:nvPr>
            <p:ph idx="1"/>
          </p:nvPr>
        </p:nvSpPr>
        <p:spPr/>
        <p:txBody>
          <a:bodyPr>
            <a:normAutofit fontScale="92500"/>
          </a:bodyPr>
          <a:lstStyle/>
          <a:p>
            <a:pPr>
              <a:buNone/>
            </a:pPr>
            <a:r>
              <a:rPr lang="en-US" dirty="0" smtClean="0"/>
              <a:t>1. Reveals understanding and misunderstanding</a:t>
            </a:r>
          </a:p>
          <a:p>
            <a:pPr>
              <a:buNone/>
            </a:pPr>
            <a:r>
              <a:rPr lang="en-US" dirty="0" smtClean="0"/>
              <a:t>2. Talk supports robust learning by boosting memory</a:t>
            </a:r>
          </a:p>
          <a:p>
            <a:pPr>
              <a:buNone/>
            </a:pPr>
            <a:r>
              <a:rPr lang="en-US" dirty="0" smtClean="0"/>
              <a:t>3.  Supports deeper reasoning</a:t>
            </a:r>
          </a:p>
          <a:p>
            <a:pPr>
              <a:buNone/>
            </a:pPr>
            <a:r>
              <a:rPr lang="en-US" dirty="0" smtClean="0"/>
              <a:t>4.  Supports Language Development</a:t>
            </a:r>
          </a:p>
          <a:p>
            <a:pPr>
              <a:buNone/>
            </a:pPr>
            <a:r>
              <a:rPr lang="en-US" dirty="0" smtClean="0"/>
              <a:t>5.  Supports development of social skills</a:t>
            </a:r>
          </a:p>
          <a:p>
            <a:pPr>
              <a:buNone/>
            </a:pPr>
            <a:r>
              <a:rPr lang="en-US" b="1" dirty="0" smtClean="0"/>
              <a:t>Which reason seems most relevant to your classroom?</a:t>
            </a:r>
          </a:p>
          <a:p>
            <a:pPr>
              <a:buNone/>
            </a:pPr>
            <a:r>
              <a:rPr lang="en-US" b="1" dirty="0" smtClean="0"/>
              <a:t>Do you have an example from your experience that supports one of the five statements above?</a:t>
            </a:r>
            <a:endParaRPr lang="en-US" b="1" dirty="0"/>
          </a:p>
        </p:txBody>
      </p:sp>
    </p:spTree>
  </p:cSld>
  <p:clrMapOvr>
    <a:masterClrMapping/>
  </p:clrMapOvr>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553041" y="687470"/>
            <a:ext cx="8042276" cy="1336956"/>
          </a:xfrm>
        </p:spPr>
        <p:txBody>
          <a:bodyPr/>
          <a:lstStyle/>
          <a:p>
            <a:r>
              <a:rPr lang="en-US" dirty="0" smtClean="0"/>
              <a:t>What Can We Do In Elementary Grades?</a:t>
            </a:r>
            <a:endParaRPr lang="en-US" dirty="0"/>
          </a:p>
        </p:txBody>
      </p:sp>
      <p:sp>
        <p:nvSpPr>
          <p:cNvPr id="3" name="Content Placeholder 2"/>
          <p:cNvSpPr>
            <a:spLocks noGrp="1"/>
          </p:cNvSpPr>
          <p:nvPr>
            <p:ph idx="1"/>
          </p:nvPr>
        </p:nvSpPr>
        <p:spPr>
          <a:xfrm>
            <a:off x="999945" y="2514600"/>
            <a:ext cx="8042276" cy="4343400"/>
          </a:xfrm>
        </p:spPr>
        <p:txBody>
          <a:bodyPr/>
          <a:lstStyle/>
          <a:p>
            <a:pPr marL="457200" indent="-457200">
              <a:buAutoNum type="arabicPeriod"/>
            </a:pPr>
            <a:r>
              <a:rPr lang="en-US" dirty="0" smtClean="0"/>
              <a:t>Look for and create opportunities to engage students in conversations about the equal sign</a:t>
            </a:r>
          </a:p>
          <a:p>
            <a:pPr marL="457200" indent="-457200">
              <a:buAutoNum type="arabicPeriod"/>
            </a:pPr>
            <a:r>
              <a:rPr lang="en-US" dirty="0" smtClean="0"/>
              <a:t>Use misconceptions (equality strings) to provide an opportunity to discuss the proper use of the equal sign                                     		</a:t>
            </a:r>
          </a:p>
          <a:p>
            <a:pPr marL="0" indent="0">
              <a:buNone/>
            </a:pPr>
            <a:r>
              <a:rPr lang="en-US" dirty="0" smtClean="0"/>
              <a:t>        3 + 5 = 8 + 2 = 10 + 5 = 15</a:t>
            </a:r>
          </a:p>
          <a:p>
            <a:pPr marL="457200" indent="-457200">
              <a:buNone/>
            </a:pPr>
            <a:r>
              <a:rPr lang="en-US" dirty="0" smtClean="0"/>
              <a:t>3.  Practice problems with  numbers and operations on both sides of the equal sign</a:t>
            </a:r>
          </a:p>
          <a:p>
            <a:endParaRPr lang="en-US" dirty="0"/>
          </a:p>
        </p:txBody>
      </p:sp>
      <p:pic>
        <p:nvPicPr>
          <p:cNvPr id="4" name="Picture 3"/>
          <p:cNvPicPr>
            <a:picLocks noChangeAspect="1"/>
          </p:cNvPicPr>
          <p:nvPr/>
        </p:nvPicPr>
        <p:blipFill>
          <a:blip r:embed="rId3"/>
          <a:stretch>
            <a:fillRect/>
          </a:stretch>
        </p:blipFill>
        <p:spPr>
          <a:xfrm>
            <a:off x="549275" y="482600"/>
            <a:ext cx="2032000" cy="203200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begin?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Use </a:t>
            </a:r>
            <a:r>
              <a:rPr lang="en-US" i="1" dirty="0" smtClean="0"/>
              <a:t>true and false number sentences </a:t>
            </a:r>
            <a:r>
              <a:rPr lang="en-US" dirty="0" smtClean="0"/>
              <a:t>to encourage children to reflect on the meaning of the equals sign </a:t>
            </a:r>
          </a:p>
          <a:p>
            <a:pPr lvl="1"/>
            <a:r>
              <a:rPr lang="en-US" dirty="0" smtClean="0"/>
              <a:t>Start simple with a single number to the right of =</a:t>
            </a:r>
          </a:p>
          <a:p>
            <a:pPr lvl="1"/>
            <a:r>
              <a:rPr lang="en-US" dirty="0" smtClean="0"/>
              <a:t>Move to number sentences with the = sign in various positions</a:t>
            </a:r>
          </a:p>
          <a:p>
            <a:pPr lvl="2"/>
            <a:r>
              <a:rPr lang="en-US" dirty="0" smtClean="0"/>
              <a:t>3 + 5 = 8                 3 + 5 = 3 + 5 </a:t>
            </a:r>
          </a:p>
          <a:p>
            <a:pPr lvl="2"/>
            <a:r>
              <a:rPr lang="en-US" dirty="0" smtClean="0"/>
              <a:t>8 = 3 + 5                 3 + 5 = 5 + 3</a:t>
            </a:r>
          </a:p>
          <a:p>
            <a:pPr lvl="2"/>
            <a:r>
              <a:rPr lang="en-US" dirty="0" smtClean="0"/>
              <a:t>8 = 8                       3 + 5 = 4 + 4</a:t>
            </a:r>
          </a:p>
          <a:p>
            <a:r>
              <a:rPr lang="en-US" dirty="0" smtClean="0"/>
              <a:t>Ask children to write their own true and false number sentences</a:t>
            </a:r>
          </a:p>
          <a:p>
            <a:r>
              <a:rPr lang="en-US" dirty="0" smtClean="0"/>
              <a:t>Use </a:t>
            </a:r>
            <a:r>
              <a:rPr lang="en-US" i="1" dirty="0" smtClean="0"/>
              <a:t>open number sentences</a:t>
            </a:r>
            <a:r>
              <a:rPr lang="en-US" dirty="0" smtClean="0"/>
              <a:t> and vary the location of the unknown variable    ____ + 3 = 8       8 = 3 + _____</a:t>
            </a:r>
          </a:p>
          <a:p>
            <a:r>
              <a:rPr lang="en-US" dirty="0" smtClean="0"/>
              <a:t>Transition to variables such as a = </a:t>
            </a:r>
            <a:r>
              <a:rPr lang="en-US" dirty="0" err="1" smtClean="0"/>
              <a:t>b</a:t>
            </a:r>
            <a:r>
              <a:rPr lang="en-US" dirty="0" smtClean="0"/>
              <a:t> + 3                    </a:t>
            </a:r>
          </a:p>
          <a:p>
            <a:pPr lvl="1"/>
            <a:r>
              <a:rPr lang="en-US" dirty="0" smtClean="0"/>
              <a:t>If this sentence is true, which is larger, a or </a:t>
            </a:r>
            <a:r>
              <a:rPr lang="en-US" dirty="0" err="1" smtClean="0"/>
              <a:t>b</a:t>
            </a:r>
            <a:r>
              <a:rPr lang="en-US" dirty="0" smtClean="0"/>
              <a:t>?</a:t>
            </a:r>
          </a:p>
        </p:txBody>
      </p:sp>
      <p:pic>
        <p:nvPicPr>
          <p:cNvPr id="5122"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7640" y="107893"/>
            <a:ext cx="1786971" cy="1218656"/>
          </a:xfrm>
          <a:prstGeom prst="rect">
            <a:avLst/>
          </a:prstGeom>
          <a:noFill/>
          <a:ln w="38100">
            <a:solidFill>
              <a:schemeClr val="tx1"/>
            </a:solid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pic>
        <p:nvPicPr>
          <p:cNvPr id="5123" name="Picture 3"/>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183135" y="5297890"/>
            <a:ext cx="1881789" cy="1463614"/>
          </a:xfrm>
          <a:prstGeom prst="rect">
            <a:avLst/>
          </a:prstGeom>
          <a:noFill/>
          <a:ln w="38100">
            <a:solidFill>
              <a:schemeClr val="tx1"/>
            </a:solid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101724" y="250051"/>
            <a:ext cx="8042276" cy="1336956"/>
          </a:xfrm>
        </p:spPr>
        <p:txBody>
          <a:bodyPr/>
          <a:lstStyle/>
          <a:p>
            <a:r>
              <a:rPr lang="en-US" dirty="0" smtClean="0"/>
              <a:t>     Number Shapes Game</a:t>
            </a:r>
            <a:endParaRPr lang="en-US" dirty="0"/>
          </a:p>
        </p:txBody>
      </p:sp>
      <p:sp>
        <p:nvSpPr>
          <p:cNvPr id="3" name="Content Placeholder 2"/>
          <p:cNvSpPr>
            <a:spLocks noGrp="1"/>
          </p:cNvSpPr>
          <p:nvPr>
            <p:ph idx="1"/>
          </p:nvPr>
        </p:nvSpPr>
        <p:spPr>
          <a:xfrm>
            <a:off x="549274" y="1600201"/>
            <a:ext cx="8594725" cy="4343400"/>
          </a:xfrm>
        </p:spPr>
        <p:txBody>
          <a:bodyPr/>
          <a:lstStyle/>
          <a:p>
            <a:r>
              <a:rPr lang="en-US" dirty="0" smtClean="0"/>
              <a:t>Each person at the table takes a card and determine what numbers solve the problem on your card</a:t>
            </a:r>
          </a:p>
          <a:p>
            <a:r>
              <a:rPr lang="en-US" dirty="0" smtClean="0"/>
              <a:t>First person reveals the numbers that correspond to each shape</a:t>
            </a:r>
          </a:p>
          <a:p>
            <a:r>
              <a:rPr lang="en-US" dirty="0" smtClean="0"/>
              <a:t>The next person plays their card to see if they agree with the numbers chosen by first person.</a:t>
            </a:r>
          </a:p>
          <a:p>
            <a:r>
              <a:rPr lang="en-US" dirty="0" smtClean="0"/>
              <a:t>Continue play until all numbers on all four              cards agree</a:t>
            </a:r>
            <a:endParaRPr lang="en-US" dirty="0"/>
          </a:p>
        </p:txBody>
      </p:sp>
      <p:sp>
        <p:nvSpPr>
          <p:cNvPr id="4" name="5-Point Star 3"/>
          <p:cNvSpPr/>
          <p:nvPr/>
        </p:nvSpPr>
        <p:spPr>
          <a:xfrm>
            <a:off x="6780362" y="4263614"/>
            <a:ext cx="2363638" cy="2139350"/>
          </a:xfrm>
          <a:prstGeom prst="star5">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Isosceles Triangle 4"/>
          <p:cNvSpPr/>
          <p:nvPr/>
        </p:nvSpPr>
        <p:spPr>
          <a:xfrm>
            <a:off x="254927" y="142336"/>
            <a:ext cx="1693594" cy="1397479"/>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lowchart: Process 5"/>
          <p:cNvSpPr/>
          <p:nvPr/>
        </p:nvSpPr>
        <p:spPr>
          <a:xfrm>
            <a:off x="3355654" y="5143496"/>
            <a:ext cx="1828800" cy="1587260"/>
          </a:xfrm>
          <a:prstGeom prst="flowChartProcess">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Frayer</a:t>
            </a:r>
            <a:r>
              <a:rPr lang="en-US" dirty="0" smtClean="0"/>
              <a:t> Model</a:t>
            </a:r>
            <a:endParaRPr lang="en-US" dirty="0"/>
          </a:p>
        </p:txBody>
      </p:sp>
      <p:graphicFrame>
        <p:nvGraphicFramePr>
          <p:cNvPr id="4" name="Content Placeholder 3"/>
          <p:cNvGraphicFramePr>
            <a:graphicFrameLocks noGrp="1"/>
          </p:cNvGraphicFramePr>
          <p:nvPr>
            <p:ph idx="1"/>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19205550"/>
              </p:ext>
            </p:extLst>
          </p:nvPr>
        </p:nvGraphicFramePr>
        <p:xfrm>
          <a:off x="549275" y="1971036"/>
          <a:ext cx="8042276" cy="4141896"/>
        </p:xfrm>
        <a:graphic>
          <a:graphicData uri="http://schemas.openxmlformats.org/drawingml/2006/table">
            <a:tbl>
              <a:tblPr firstRow="1" bandRow="1">
                <a:tableStyleId>{5C22544A-7EE6-4342-B048-85BDC9FD1C3A}</a:tableStyleId>
              </a:tblPr>
              <a:tblGrid>
                <a:gridCol w="4021138"/>
                <a:gridCol w="4021138"/>
              </a:tblGrid>
              <a:tr h="2070948">
                <a:tc>
                  <a:txBody>
                    <a:bodyPr/>
                    <a:lstStyle/>
                    <a:p>
                      <a:r>
                        <a:rPr lang="en-US" b="1" i="0" dirty="0" smtClean="0">
                          <a:solidFill>
                            <a:schemeClr val="tx1"/>
                          </a:solidFill>
                        </a:rPr>
                        <a:t>Definition</a:t>
                      </a:r>
                    </a:p>
                    <a:p>
                      <a:endParaRPr lang="en-US" b="0" i="0" dirty="0" smtClean="0">
                        <a:solidFill>
                          <a:schemeClr val="tx1"/>
                        </a:solidFill>
                      </a:endParaRPr>
                    </a:p>
                  </a:txBody>
                  <a:tcPr/>
                </a:tc>
                <a:tc>
                  <a:txBody>
                    <a:bodyPr/>
                    <a:lstStyle/>
                    <a:p>
                      <a:r>
                        <a:rPr lang="en-US" b="1" dirty="0" smtClean="0"/>
                        <a:t>                              </a:t>
                      </a:r>
                      <a:r>
                        <a:rPr lang="en-US" b="1" i="0" dirty="0" smtClean="0">
                          <a:solidFill>
                            <a:schemeClr val="tx1"/>
                          </a:solidFill>
                        </a:rPr>
                        <a:t>Characteristics</a:t>
                      </a:r>
                    </a:p>
                  </a:txBody>
                  <a:tcPr/>
                </a:tc>
              </a:tr>
              <a:tr h="2070948">
                <a:tc>
                  <a:txBody>
                    <a:bodyPr/>
                    <a:lstStyle/>
                    <a:p>
                      <a:r>
                        <a:rPr lang="en-US" b="1" dirty="0" smtClean="0"/>
                        <a:t>Examples</a:t>
                      </a:r>
                    </a:p>
                    <a:p>
                      <a:endParaRPr lang="en-US" b="1" dirty="0" smtClean="0"/>
                    </a:p>
                  </a:txBody>
                  <a:tcPr/>
                </a:tc>
                <a:tc>
                  <a:txBody>
                    <a:bodyPr/>
                    <a:lstStyle/>
                    <a:p>
                      <a:r>
                        <a:rPr lang="en-US" b="1" dirty="0" smtClean="0"/>
                        <a:t>           </a:t>
                      </a:r>
                      <a:r>
                        <a:rPr lang="en-US" b="1" baseline="0" dirty="0" smtClean="0"/>
                        <a:t>                    Non-examples</a:t>
                      </a:r>
                    </a:p>
                    <a:p>
                      <a:endParaRPr lang="en-US" b="1" baseline="0" dirty="0" smtClean="0"/>
                    </a:p>
                    <a:p>
                      <a:endParaRPr lang="en-US" b="1" baseline="0" dirty="0" smtClean="0"/>
                    </a:p>
                  </a:txBody>
                  <a:tcPr/>
                </a:tc>
              </a:tr>
            </a:tbl>
          </a:graphicData>
        </a:graphic>
      </p:graphicFrame>
      <p:sp>
        <p:nvSpPr>
          <p:cNvPr id="5" name="Oval 4"/>
          <p:cNvSpPr/>
          <p:nvPr/>
        </p:nvSpPr>
        <p:spPr>
          <a:xfrm>
            <a:off x="3478443" y="3556000"/>
            <a:ext cx="2027341" cy="99906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smtClean="0">
                <a:solidFill>
                  <a:schemeClr val="tx1"/>
                </a:solidFill>
              </a:rPr>
              <a:t>Equality</a:t>
            </a:r>
            <a:endParaRPr lang="en-US" sz="2200" b="1" dirty="0">
              <a:solidFill>
                <a:schemeClr val="tx1"/>
              </a:solidFill>
            </a:endParaRPr>
          </a:p>
        </p:txBody>
      </p:sp>
    </p:spTree>
  </p:cSld>
  <p:clrMapOvr>
    <a:masterClrMapping/>
  </p:clrMapOvr>
  <p:transition>
    <p:push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Frayer</a:t>
            </a:r>
            <a:r>
              <a:rPr lang="en-US" dirty="0" smtClean="0"/>
              <a:t> Model</a:t>
            </a:r>
            <a:endParaRPr lang="en-US" dirty="0"/>
          </a:p>
        </p:txBody>
      </p:sp>
      <p:graphicFrame>
        <p:nvGraphicFramePr>
          <p:cNvPr id="4" name="Content Placeholder 3"/>
          <p:cNvGraphicFramePr>
            <a:graphicFrameLocks noGrp="1"/>
          </p:cNvGraphicFramePr>
          <p:nvPr>
            <p:ph idx="1"/>
            <p:extLst>
              <p:ext uri="{D42A27DB-BD31-4B8C-83A1-F6EECF244321}">
                <p14:mod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619205550"/>
              </p:ext>
            </p:extLst>
          </p:nvPr>
        </p:nvGraphicFramePr>
        <p:xfrm>
          <a:off x="549275" y="1971036"/>
          <a:ext cx="8042276" cy="4141896"/>
        </p:xfrm>
        <a:graphic>
          <a:graphicData uri="http://schemas.openxmlformats.org/drawingml/2006/table">
            <a:tbl>
              <a:tblPr firstRow="1" bandRow="1">
                <a:tableStyleId>{5C22544A-7EE6-4342-B048-85BDC9FD1C3A}</a:tableStyleId>
              </a:tblPr>
              <a:tblGrid>
                <a:gridCol w="4021138"/>
                <a:gridCol w="4021138"/>
              </a:tblGrid>
              <a:tr h="2070948">
                <a:tc>
                  <a:txBody>
                    <a:bodyPr/>
                    <a:lstStyle/>
                    <a:p>
                      <a:r>
                        <a:rPr lang="en-US" b="1" i="0" dirty="0" smtClean="0">
                          <a:solidFill>
                            <a:schemeClr val="tx1"/>
                          </a:solidFill>
                        </a:rPr>
                        <a:t>Definition</a:t>
                      </a:r>
                    </a:p>
                    <a:p>
                      <a:endParaRPr lang="en-US" b="0" i="0" dirty="0" smtClean="0">
                        <a:solidFill>
                          <a:schemeClr val="tx1"/>
                        </a:solidFill>
                      </a:endParaRPr>
                    </a:p>
                    <a:p>
                      <a:r>
                        <a:rPr lang="en-US" b="0" i="0" dirty="0" smtClean="0">
                          <a:solidFill>
                            <a:schemeClr val="tx1"/>
                          </a:solidFill>
                        </a:rPr>
                        <a:t>Having</a:t>
                      </a:r>
                      <a:r>
                        <a:rPr lang="en-US" b="0" i="0" baseline="0" dirty="0" smtClean="0">
                          <a:solidFill>
                            <a:schemeClr val="tx1"/>
                          </a:solidFill>
                        </a:rPr>
                        <a:t> the same amount or value</a:t>
                      </a:r>
                      <a:endParaRPr lang="en-US" b="0" i="0" dirty="0">
                        <a:solidFill>
                          <a:schemeClr val="tx1"/>
                        </a:solidFill>
                      </a:endParaRPr>
                    </a:p>
                  </a:txBody>
                  <a:tcPr/>
                </a:tc>
                <a:tc>
                  <a:txBody>
                    <a:bodyPr/>
                    <a:lstStyle/>
                    <a:p>
                      <a:r>
                        <a:rPr lang="en-US" b="1" dirty="0" smtClean="0"/>
                        <a:t>                              </a:t>
                      </a:r>
                      <a:r>
                        <a:rPr lang="en-US" b="1" i="0" dirty="0" smtClean="0">
                          <a:solidFill>
                            <a:schemeClr val="tx1"/>
                          </a:solidFill>
                        </a:rPr>
                        <a:t>Characteristics</a:t>
                      </a:r>
                    </a:p>
                    <a:p>
                      <a:r>
                        <a:rPr lang="en-US" b="0" i="0" dirty="0" smtClean="0">
                          <a:solidFill>
                            <a:schemeClr val="tx1"/>
                          </a:solidFill>
                        </a:rPr>
                        <a:t>Attribute that does not change</a:t>
                      </a:r>
                    </a:p>
                    <a:p>
                      <a:r>
                        <a:rPr lang="en-US" b="0" i="0" dirty="0" smtClean="0">
                          <a:solidFill>
                            <a:schemeClr val="tx1"/>
                          </a:solidFill>
                        </a:rPr>
                        <a:t>Relationship between equal quantities</a:t>
                      </a:r>
                    </a:p>
                    <a:p>
                      <a:r>
                        <a:rPr lang="en-US" b="0" i="0" dirty="0" smtClean="0">
                          <a:solidFill>
                            <a:schemeClr val="tx1"/>
                          </a:solidFill>
                        </a:rPr>
                        <a:t>Values on left and right side of =</a:t>
                      </a:r>
                    </a:p>
                    <a:p>
                      <a:r>
                        <a:rPr lang="en-US" b="0" i="0" dirty="0" smtClean="0">
                          <a:solidFill>
                            <a:schemeClr val="tx1"/>
                          </a:solidFill>
                        </a:rPr>
                        <a:t>                              </a:t>
                      </a:r>
                      <a:r>
                        <a:rPr lang="en-US" b="0" i="0" baseline="0" dirty="0" smtClean="0">
                          <a:solidFill>
                            <a:schemeClr val="tx1"/>
                          </a:solidFill>
                        </a:rPr>
                        <a:t>are the same</a:t>
                      </a:r>
                      <a:endParaRPr lang="en-US" b="0" i="0" dirty="0">
                        <a:solidFill>
                          <a:schemeClr val="tx1"/>
                        </a:solidFill>
                      </a:endParaRPr>
                    </a:p>
                  </a:txBody>
                  <a:tcPr/>
                </a:tc>
              </a:tr>
              <a:tr h="2070948">
                <a:tc>
                  <a:txBody>
                    <a:bodyPr/>
                    <a:lstStyle/>
                    <a:p>
                      <a:r>
                        <a:rPr lang="en-US" b="1" dirty="0" smtClean="0"/>
                        <a:t>Examples</a:t>
                      </a:r>
                    </a:p>
                    <a:p>
                      <a:endParaRPr lang="en-US" b="1" dirty="0" smtClean="0"/>
                    </a:p>
                    <a:p>
                      <a:r>
                        <a:rPr lang="en-US" b="1" dirty="0" smtClean="0"/>
                        <a:t>3=3</a:t>
                      </a:r>
                    </a:p>
                    <a:p>
                      <a:r>
                        <a:rPr lang="en-US" b="1" dirty="0" smtClean="0"/>
                        <a:t>4 + 5 = 6</a:t>
                      </a:r>
                      <a:r>
                        <a:rPr lang="en-US" b="1" baseline="0" dirty="0" smtClean="0"/>
                        <a:t> + 3</a:t>
                      </a:r>
                      <a:endParaRPr lang="en-US" b="1" dirty="0" smtClean="0"/>
                    </a:p>
                    <a:p>
                      <a:r>
                        <a:rPr lang="en-US" b="1" dirty="0" smtClean="0"/>
                        <a:t>201 +</a:t>
                      </a:r>
                      <a:r>
                        <a:rPr lang="en-US" b="1" baseline="0" dirty="0" smtClean="0"/>
                        <a:t> 5 = 199 + 7</a:t>
                      </a:r>
                      <a:endParaRPr lang="en-US" b="1" dirty="0"/>
                    </a:p>
                  </a:txBody>
                  <a:tcPr/>
                </a:tc>
                <a:tc>
                  <a:txBody>
                    <a:bodyPr/>
                    <a:lstStyle/>
                    <a:p>
                      <a:r>
                        <a:rPr lang="en-US" b="1" dirty="0" smtClean="0"/>
                        <a:t>           </a:t>
                      </a:r>
                      <a:r>
                        <a:rPr lang="en-US" b="1" baseline="0" dirty="0" smtClean="0"/>
                        <a:t>                    Non-examples</a:t>
                      </a:r>
                    </a:p>
                    <a:p>
                      <a:endParaRPr lang="en-US" b="1" baseline="0" dirty="0" smtClean="0"/>
                    </a:p>
                    <a:p>
                      <a:endParaRPr lang="en-US" b="1" baseline="0" dirty="0" smtClean="0"/>
                    </a:p>
                    <a:p>
                      <a:r>
                        <a:rPr lang="en-US" b="1" baseline="0" dirty="0" smtClean="0"/>
                        <a:t>    6 +   8    = 5 +</a:t>
                      </a:r>
                    </a:p>
                    <a:p>
                      <a:endParaRPr lang="en-US" b="1" baseline="0" dirty="0" smtClean="0"/>
                    </a:p>
                    <a:p>
                      <a:r>
                        <a:rPr lang="en-US" b="1" dirty="0" smtClean="0"/>
                        <a:t>     6 +</a:t>
                      </a:r>
                      <a:r>
                        <a:rPr lang="en-US" b="1" baseline="0" dirty="0" smtClean="0"/>
                        <a:t> 8 + 5 = 19</a:t>
                      </a:r>
                      <a:endParaRPr lang="en-US" b="1" dirty="0"/>
                    </a:p>
                  </a:txBody>
                  <a:tcPr/>
                </a:tc>
              </a:tr>
            </a:tbl>
          </a:graphicData>
        </a:graphic>
      </p:graphicFrame>
      <p:sp>
        <p:nvSpPr>
          <p:cNvPr id="5" name="Oval 4"/>
          <p:cNvSpPr/>
          <p:nvPr/>
        </p:nvSpPr>
        <p:spPr>
          <a:xfrm>
            <a:off x="3478443" y="3556000"/>
            <a:ext cx="2027341" cy="99906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b="1" dirty="0" smtClean="0">
                <a:solidFill>
                  <a:schemeClr val="tx1"/>
                </a:solidFill>
              </a:rPr>
              <a:t>Equality</a:t>
            </a:r>
            <a:endParaRPr lang="en-US" sz="2200" b="1" dirty="0">
              <a:solidFill>
                <a:schemeClr val="tx1"/>
              </a:solidFill>
            </a:endParaRPr>
          </a:p>
        </p:txBody>
      </p:sp>
      <p:sp>
        <p:nvSpPr>
          <p:cNvPr id="6" name="Rectangle 5"/>
          <p:cNvSpPr/>
          <p:nvPr/>
        </p:nvSpPr>
        <p:spPr>
          <a:xfrm>
            <a:off x="6469762" y="4920893"/>
            <a:ext cx="350246" cy="35881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ransition>
    <p:push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Technology Connections</a:t>
            </a:r>
            <a:endParaRPr lang="en-US" dirty="0"/>
          </a:p>
        </p:txBody>
      </p:sp>
      <p:sp>
        <p:nvSpPr>
          <p:cNvPr id="3" name="Content Placeholder 2"/>
          <p:cNvSpPr>
            <a:spLocks noGrp="1"/>
          </p:cNvSpPr>
          <p:nvPr>
            <p:ph idx="1"/>
          </p:nvPr>
        </p:nvSpPr>
        <p:spPr/>
        <p:txBody>
          <a:bodyPr/>
          <a:lstStyle/>
          <a:p>
            <a:pPr>
              <a:buNone/>
            </a:pPr>
            <a:endParaRPr lang="en-US" dirty="0"/>
          </a:p>
        </p:txBody>
      </p:sp>
      <p:pic>
        <p:nvPicPr>
          <p:cNvPr id="5" name="Picture 4"/>
          <p:cNvPicPr>
            <a:picLocks noChangeAspect="1"/>
          </p:cNvPicPr>
          <p:nvPr/>
        </p:nvPicPr>
        <p:blipFill>
          <a:blip r:embed="rId3"/>
          <a:stretch>
            <a:fillRect/>
          </a:stretch>
        </p:blipFill>
        <p:spPr>
          <a:xfrm>
            <a:off x="2412392" y="1444532"/>
            <a:ext cx="3676328" cy="4693185"/>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506566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Equal?</a:t>
            </a:r>
            <a:endParaRPr lang="en-US" dirty="0"/>
          </a:p>
        </p:txBody>
      </p:sp>
      <p:sp>
        <p:nvSpPr>
          <p:cNvPr id="3" name="Content Placeholder 2"/>
          <p:cNvSpPr>
            <a:spLocks noGrp="1"/>
          </p:cNvSpPr>
          <p:nvPr>
            <p:ph idx="1"/>
          </p:nvPr>
        </p:nvSpPr>
        <p:spPr>
          <a:xfrm>
            <a:off x="549275" y="1603282"/>
            <a:ext cx="8042276" cy="5254718"/>
          </a:xfrm>
        </p:spPr>
        <p:txBody>
          <a:bodyPr>
            <a:normAutofit/>
          </a:bodyPr>
          <a:lstStyle/>
          <a:p>
            <a:pPr>
              <a:buNone/>
            </a:pPr>
            <a:r>
              <a:rPr lang="en-US" dirty="0" smtClean="0"/>
              <a:t>Command to carry out a calculation</a:t>
            </a:r>
          </a:p>
          <a:p>
            <a:pPr>
              <a:buNone/>
            </a:pPr>
            <a:r>
              <a:rPr lang="en-US" dirty="0" smtClean="0"/>
              <a:t>				OR</a:t>
            </a:r>
          </a:p>
          <a:p>
            <a:pPr>
              <a:buNone/>
            </a:pPr>
            <a:r>
              <a:rPr lang="en-US" dirty="0" smtClean="0"/>
              <a:t>The relation between two equal quantities</a:t>
            </a:r>
          </a:p>
          <a:p>
            <a:pPr>
              <a:buNone/>
            </a:pPr>
            <a:endParaRPr lang="en-US" dirty="0" smtClean="0"/>
          </a:p>
          <a:p>
            <a:pPr>
              <a:buNone/>
            </a:pPr>
            <a:r>
              <a:rPr lang="en-US" b="1" dirty="0" smtClean="0"/>
              <a:t>Learning Outcomes:</a:t>
            </a:r>
          </a:p>
          <a:p>
            <a:pPr>
              <a:buNone/>
            </a:pPr>
            <a:r>
              <a:rPr lang="en-US" dirty="0" smtClean="0"/>
              <a:t>Engage students in examining their thinking about the meaning of the equal sign</a:t>
            </a:r>
          </a:p>
          <a:p>
            <a:pPr>
              <a:buNone/>
            </a:pPr>
            <a:r>
              <a:rPr lang="en-US" dirty="0" smtClean="0"/>
              <a:t>Examine student errors to plan ways to teach the principle of equality</a:t>
            </a:r>
            <a:endParaRPr lang="en-US" dirty="0"/>
          </a:p>
        </p:txBody>
      </p:sp>
      <p:sp>
        <p:nvSpPr>
          <p:cNvPr id="4" name="Rectangle 1"/>
          <p:cNvSpPr>
            <a:spLocks noChangeArrowheads="1"/>
          </p:cNvSpPr>
          <p:nvPr/>
        </p:nvSpPr>
        <p:spPr bwMode="auto">
          <a:xfrm>
            <a:off x="0" y="0"/>
            <a:ext cx="9144000" cy="0"/>
          </a:xfrm>
          <a:prstGeom prst="rect">
            <a:avLst/>
          </a:prstGeom>
          <a:solidFill>
            <a:srgbClr val="FFFFFF"/>
          </a:solidFill>
          <a:ln>
            <a:noFill/>
          </a:ln>
          <a:effectLst/>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 uri="{AF507438-7753-43E0-B8FC-AC1667EBCBE1}">
              <a14:hiddenEffects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none" lIns="26979" tIns="19044" rIns="26979" bIns="130134"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itchFamily="34" charset="0"/>
                <a:cs typeface="Arial" pitchFamily="34" charset="0"/>
              </a:rPr>
              <a:t>Equal Sign </a:t>
            </a:r>
          </a:p>
          <a:p>
            <a:pPr marL="0" marR="0" lvl="0" indent="0" algn="ctr" defTabSz="914400" rtl="0" eaLnBrk="0" fontAlgn="b" latinLnBrk="0" hangingPunct="0">
              <a:lnSpc>
                <a:spcPct val="100000"/>
              </a:lnSpc>
              <a:spcBef>
                <a:spcPct val="0"/>
              </a:spcBef>
              <a:spcAft>
                <a:spcPct val="0"/>
              </a:spcAft>
              <a:buClrTx/>
              <a:buSzTx/>
              <a:buFontTx/>
              <a:buNone/>
              <a:tabLst/>
            </a:pPr>
            <a:r>
              <a:rPr kumimoji="0" lang="en-US" altLang="en-US" sz="1800" b="0" i="0" u="none" strike="noStrike" cap="none" normalizeH="0" baseline="0" smtClean="0">
                <a:ln>
                  <a:noFill/>
                </a:ln>
                <a:solidFill>
                  <a:schemeClr val="tx1"/>
                </a:solidFill>
                <a:effectLst/>
                <a:latin typeface="Arial" pitchFamily="34" charset="0"/>
                <a:cs typeface="Arial" pitchFamily="34" charset="0"/>
              </a:rPr>
              <a:t>  </a:t>
            </a:r>
            <a:endParaRPr kumimoji="0" lang="en-US" altLang="en-US" sz="30000" b="0" i="0" u="none" strike="noStrike" cap="none" normalizeH="0" baseline="0" smtClean="0">
              <a:ln>
                <a:noFill/>
              </a:ln>
              <a:solidFill>
                <a:schemeClr val="tx1"/>
              </a:solidFill>
              <a:effectLst/>
              <a:latin typeface="Arial" pitchFamily="34" charset="0"/>
              <a:cs typeface="Arial" pitchFamily="34" charset="0"/>
            </a:endParaRPr>
          </a:p>
        </p:txBody>
      </p:sp>
      <p:pic>
        <p:nvPicPr>
          <p:cNvPr id="2050" name="Picture 2" descr="Alligator Holding an Equal Sign"/>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765158" y="2000250"/>
            <a:ext cx="2826393" cy="2765551"/>
          </a:xfrm>
          <a:prstGeom prst="rect">
            <a:avLst/>
          </a:prstGeom>
          <a:noFill/>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276228"/>
            <a:ext cx="8042276" cy="1336956"/>
          </a:xfrm>
        </p:spPr>
        <p:txBody>
          <a:bodyPr/>
          <a:lstStyle/>
          <a:p>
            <a:pPr marL="0" indent="0"/>
            <a:r>
              <a:rPr lang="en-US" dirty="0"/>
              <a:t>Visual Representation of Algebraic Expressions</a:t>
            </a:r>
          </a:p>
        </p:txBody>
      </p:sp>
      <p:sp>
        <p:nvSpPr>
          <p:cNvPr id="3" name="Content Placeholder 2"/>
          <p:cNvSpPr>
            <a:spLocks noGrp="1"/>
          </p:cNvSpPr>
          <p:nvPr>
            <p:ph idx="1"/>
          </p:nvPr>
        </p:nvSpPr>
        <p:spPr>
          <a:xfrm>
            <a:off x="549275" y="1600200"/>
            <a:ext cx="8042276" cy="5257799"/>
          </a:xfrm>
        </p:spPr>
        <p:txBody>
          <a:bodyPr>
            <a:normAutofit fontScale="25000" lnSpcReduction="20000"/>
          </a:bodyPr>
          <a:lstStyle/>
          <a:p>
            <a:pPr marL="0" indent="0">
              <a:buNone/>
            </a:pPr>
            <a:r>
              <a:rPr lang="en-US" dirty="0" smtClean="0"/>
              <a:t>                    </a:t>
            </a: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solidFill>
                  <a:schemeClr val="tx1"/>
                </a:solidFill>
              </a:rPr>
              <a:t> </a:t>
            </a:r>
            <a:endParaRPr lang="en-US" dirty="0" smtClean="0">
              <a:solidFill>
                <a:schemeClr val="tx1"/>
              </a:solidFill>
            </a:endParaRPr>
          </a:p>
          <a:p>
            <a:pPr marL="0" indent="0">
              <a:buNone/>
            </a:pPr>
            <a:endParaRPr lang="en-US" u="sng" dirty="0">
              <a:solidFill>
                <a:schemeClr val="tx1"/>
              </a:solidFill>
              <a:hlinkClick r:id="rId3"/>
            </a:endParaRPr>
          </a:p>
          <a:p>
            <a:pPr marL="0" indent="0" algn="ctr">
              <a:buNone/>
            </a:pPr>
            <a:endParaRPr lang="en-US" u="sng" dirty="0">
              <a:solidFill>
                <a:schemeClr val="tx1"/>
              </a:solidFill>
              <a:hlinkClick r:id="rId3"/>
            </a:endParaRPr>
          </a:p>
          <a:p>
            <a:pPr marL="0" indent="0" algn="ctr">
              <a:buNone/>
            </a:pPr>
            <a:endParaRPr lang="en-US" dirty="0" smtClean="0">
              <a:solidFill>
                <a:schemeClr val="tx1"/>
              </a:solidFill>
            </a:endParaRPr>
          </a:p>
          <a:p>
            <a:pPr marL="0" indent="0" algn="ctr">
              <a:buNone/>
            </a:pPr>
            <a:endParaRPr lang="en-US" sz="6000" dirty="0" smtClean="0">
              <a:solidFill>
                <a:schemeClr val="tx1"/>
              </a:solidFill>
            </a:endParaRPr>
          </a:p>
          <a:p>
            <a:pPr marL="0" indent="0" algn="ctr">
              <a:buNone/>
            </a:pPr>
            <a:endParaRPr lang="en-US" sz="6000" dirty="0" smtClean="0">
              <a:solidFill>
                <a:schemeClr val="tx1"/>
              </a:solidFill>
            </a:endParaRPr>
          </a:p>
          <a:p>
            <a:pPr marL="0" indent="0" algn="ctr">
              <a:buNone/>
            </a:pPr>
            <a:r>
              <a:rPr lang="en-US" sz="6000" dirty="0" smtClean="0">
                <a:solidFill>
                  <a:schemeClr val="tx1"/>
                </a:solidFill>
              </a:rPr>
              <a:t>National Library of Virtual Manipulative</a:t>
            </a:r>
          </a:p>
          <a:p>
            <a:pPr marL="0" indent="0" algn="ctr">
              <a:buNone/>
            </a:pPr>
            <a:r>
              <a:rPr lang="en-US" sz="6000" dirty="0" smtClean="0">
                <a:solidFill>
                  <a:schemeClr val="tx1"/>
                </a:solidFill>
              </a:rPr>
              <a:t>http://</a:t>
            </a:r>
            <a:r>
              <a:rPr lang="en-US" sz="6000" dirty="0" err="1" smtClean="0">
                <a:solidFill>
                  <a:schemeClr val="tx1"/>
                </a:solidFill>
              </a:rPr>
              <a:t>nlvm.usu.edu/en/nav/vlibrary.html</a:t>
            </a:r>
            <a:r>
              <a:rPr lang="en-US" sz="6000" dirty="0" smtClean="0">
                <a:solidFill>
                  <a:schemeClr val="tx1"/>
                </a:solidFill>
              </a:rPr>
              <a:t> </a:t>
            </a:r>
          </a:p>
          <a:p>
            <a:pPr marL="0" indent="0" algn="ctr">
              <a:buNone/>
            </a:pPr>
            <a:r>
              <a:rPr lang="en-US" sz="6000" dirty="0" err="1" smtClean="0">
                <a:solidFill>
                  <a:schemeClr val="tx1"/>
                </a:solidFill>
              </a:rPr>
              <a:t>s</a:t>
            </a:r>
            <a:r>
              <a:rPr lang="en-US" sz="6000" dirty="0" smtClean="0">
                <a:solidFill>
                  <a:schemeClr val="tx1"/>
                </a:solidFill>
              </a:rPr>
              <a:t>  </a:t>
            </a:r>
          </a:p>
          <a:p>
            <a:pPr marL="0" indent="0" algn="ctr">
              <a:buNone/>
            </a:pPr>
            <a:endParaRPr lang="en-US" sz="6000" dirty="0" smtClean="0">
              <a:solidFill>
                <a:schemeClr val="tx1"/>
              </a:solidFill>
            </a:endParaRPr>
          </a:p>
          <a:p>
            <a:pPr marL="0" indent="0" algn="ctr">
              <a:buNone/>
            </a:pPr>
            <a:r>
              <a:rPr lang="en-US" sz="6000" dirty="0" smtClean="0">
                <a:solidFill>
                  <a:schemeClr val="tx1"/>
                </a:solidFill>
              </a:rPr>
              <a:t> </a:t>
            </a:r>
            <a:endParaRPr lang="en-US" u="sng" dirty="0" smtClean="0">
              <a:solidFill>
                <a:schemeClr val="tx1"/>
              </a:solidFill>
              <a:hlinkClick r:id="rId3"/>
            </a:endParaRPr>
          </a:p>
          <a:p>
            <a:pPr marL="0" indent="0">
              <a:buNone/>
            </a:pPr>
            <a:endParaRPr lang="en-US" dirty="0"/>
          </a:p>
        </p:txBody>
      </p:sp>
      <p:pic>
        <p:nvPicPr>
          <p:cNvPr id="12290" name="Picture 2"/>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457856" y="2041258"/>
            <a:ext cx="4076865" cy="324967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Connections</a:t>
            </a:r>
            <a:endParaRPr lang="en-US" dirty="0"/>
          </a:p>
        </p:txBody>
      </p:sp>
      <p:pic>
        <p:nvPicPr>
          <p:cNvPr id="4" name="Picture 4"/>
          <p:cNvPicPr>
            <a:picLocks noGrp="1" noChangeAspect="1" noChangeArrowheads="1"/>
          </p:cNvPicPr>
          <p:nvPr>
            <p:ph idx="1"/>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2096814" y="1781503"/>
            <a:ext cx="4926343" cy="436637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endParaRPr lang="en-US" altLang="en-US" smtClean="0"/>
          </a:p>
        </p:txBody>
      </p:sp>
      <p:sp>
        <p:nvSpPr>
          <p:cNvPr id="5123" name="Rectangle 3"/>
          <p:cNvSpPr>
            <a:spLocks noGrp="1" noChangeArrowheads="1"/>
          </p:cNvSpPr>
          <p:nvPr>
            <p:ph type="body" idx="1"/>
          </p:nvPr>
        </p:nvSpPr>
        <p:spPr/>
        <p:txBody>
          <a:bodyPr/>
          <a:lstStyle/>
          <a:p>
            <a:pPr eaLnBrk="1" hangingPunct="1"/>
            <a:endParaRPr lang="en-US" altLang="en-US" smtClean="0"/>
          </a:p>
        </p:txBody>
      </p:sp>
      <p:pic>
        <p:nvPicPr>
          <p:cNvPr id="5124" name="Picture 4" descr="EQUAL"/>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3705" r="8965" b="6755"/>
          <a:stretch>
            <a:fillRect/>
          </a:stretch>
        </p:blipFill>
        <p:spPr bwMode="auto">
          <a:xfrm>
            <a:off x="-1" y="0"/>
            <a:ext cx="9462305"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92408357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endParaRPr lang="en-US" altLang="en-US" smtClean="0"/>
          </a:p>
        </p:txBody>
      </p:sp>
      <p:sp>
        <p:nvSpPr>
          <p:cNvPr id="6147" name="Rectangle 3"/>
          <p:cNvSpPr>
            <a:spLocks noGrp="1" noChangeArrowheads="1"/>
          </p:cNvSpPr>
          <p:nvPr>
            <p:ph type="body" idx="1"/>
          </p:nvPr>
        </p:nvSpPr>
        <p:spPr/>
        <p:txBody>
          <a:bodyPr/>
          <a:lstStyle/>
          <a:p>
            <a:pPr eaLnBrk="1" hangingPunct="1"/>
            <a:endParaRPr lang="en-US" altLang="en-US" smtClean="0"/>
          </a:p>
        </p:txBody>
      </p:sp>
      <p:pic>
        <p:nvPicPr>
          <p:cNvPr id="6148" name="Picture 4" descr="Equal Shmequal #1 004"/>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5495" t="4059" r="3378" b="22141"/>
          <a:stretch>
            <a:fillRect/>
          </a:stretch>
        </p:blipFill>
        <p:spPr bwMode="auto">
          <a:xfrm>
            <a:off x="-292517" y="17422"/>
            <a:ext cx="9719981" cy="684057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77655547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endParaRPr lang="en-US" altLang="en-US" smtClean="0"/>
          </a:p>
        </p:txBody>
      </p:sp>
      <p:sp>
        <p:nvSpPr>
          <p:cNvPr id="7171" name="Rectangle 3"/>
          <p:cNvSpPr>
            <a:spLocks noGrp="1" noChangeArrowheads="1"/>
          </p:cNvSpPr>
          <p:nvPr>
            <p:ph type="body" idx="1"/>
          </p:nvPr>
        </p:nvSpPr>
        <p:spPr/>
        <p:txBody>
          <a:bodyPr/>
          <a:lstStyle/>
          <a:p>
            <a:pPr eaLnBrk="1" hangingPunct="1"/>
            <a:endParaRPr lang="en-US" altLang="en-US" smtClean="0"/>
          </a:p>
        </p:txBody>
      </p:sp>
      <p:pic>
        <p:nvPicPr>
          <p:cNvPr id="7172" name="Picture 4" descr="Equal Shmequal #1 005"/>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8604" t="6740" r="-1099" b="22649"/>
          <a:stretch>
            <a:fillRect/>
          </a:stretch>
        </p:blipFill>
        <p:spPr bwMode="auto">
          <a:xfrm>
            <a:off x="-21363" y="99456"/>
            <a:ext cx="9884771" cy="6823116"/>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9311810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endParaRPr lang="en-US" altLang="en-US" smtClean="0"/>
          </a:p>
        </p:txBody>
      </p:sp>
      <p:sp>
        <p:nvSpPr>
          <p:cNvPr id="8195" name="Rectangle 3"/>
          <p:cNvSpPr>
            <a:spLocks noGrp="1" noChangeArrowheads="1"/>
          </p:cNvSpPr>
          <p:nvPr>
            <p:ph type="body" idx="1"/>
          </p:nvPr>
        </p:nvSpPr>
        <p:spPr/>
        <p:txBody>
          <a:bodyPr/>
          <a:lstStyle/>
          <a:p>
            <a:pPr eaLnBrk="1" hangingPunct="1"/>
            <a:endParaRPr lang="en-US" altLang="en-US" smtClean="0"/>
          </a:p>
        </p:txBody>
      </p:sp>
      <p:pic>
        <p:nvPicPr>
          <p:cNvPr id="8196" name="Picture 4" descr="Equal Shmequal #1 006"/>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8139" t="4515" r="1363" b="23219"/>
          <a:stretch>
            <a:fillRect/>
          </a:stretch>
        </p:blipFill>
        <p:spPr bwMode="auto">
          <a:xfrm>
            <a:off x="-21527" y="13360"/>
            <a:ext cx="9172031" cy="7160438"/>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45339018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en-US" altLang="en-US" smtClean="0"/>
          </a:p>
        </p:txBody>
      </p:sp>
      <p:sp>
        <p:nvSpPr>
          <p:cNvPr id="12291" name="Rectangle 3"/>
          <p:cNvSpPr>
            <a:spLocks noGrp="1" noChangeArrowheads="1"/>
          </p:cNvSpPr>
          <p:nvPr>
            <p:ph type="body" idx="1"/>
          </p:nvPr>
        </p:nvSpPr>
        <p:spPr/>
        <p:txBody>
          <a:bodyPr/>
          <a:lstStyle/>
          <a:p>
            <a:pPr eaLnBrk="1" hangingPunct="1"/>
            <a:endParaRPr lang="en-US" altLang="en-US" smtClean="0"/>
          </a:p>
        </p:txBody>
      </p:sp>
      <p:pic>
        <p:nvPicPr>
          <p:cNvPr id="12292" name="Picture 4" descr="Equal Shmequal #1 010"/>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7903" t="928" b="24286"/>
          <a:stretch>
            <a:fillRect/>
          </a:stretch>
        </p:blipFill>
        <p:spPr bwMode="auto">
          <a:xfrm>
            <a:off x="128012" y="228600"/>
            <a:ext cx="8957908" cy="6629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6522708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en-US" altLang="en-US" smtClean="0"/>
          </a:p>
        </p:txBody>
      </p:sp>
      <p:sp>
        <p:nvSpPr>
          <p:cNvPr id="16387" name="Rectangle 3"/>
          <p:cNvSpPr>
            <a:spLocks noGrp="1" noChangeArrowheads="1"/>
          </p:cNvSpPr>
          <p:nvPr>
            <p:ph type="body" idx="1"/>
          </p:nvPr>
        </p:nvSpPr>
        <p:spPr/>
        <p:txBody>
          <a:bodyPr/>
          <a:lstStyle/>
          <a:p>
            <a:pPr eaLnBrk="1" hangingPunct="1"/>
            <a:endParaRPr lang="en-US" altLang="en-US" smtClean="0"/>
          </a:p>
        </p:txBody>
      </p:sp>
      <p:pic>
        <p:nvPicPr>
          <p:cNvPr id="16388" name="Picture 4" descr="Equal Shmequal #1 014"/>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7265" b="23619"/>
          <a:stretch>
            <a:fillRect/>
          </a:stretch>
        </p:blipFill>
        <p:spPr bwMode="auto">
          <a:xfrm>
            <a:off x="-269106" y="0"/>
            <a:ext cx="9376554"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11832979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en-US" altLang="en-US" smtClean="0"/>
          </a:p>
        </p:txBody>
      </p:sp>
      <p:sp>
        <p:nvSpPr>
          <p:cNvPr id="17411" name="Rectangle 3"/>
          <p:cNvSpPr>
            <a:spLocks noGrp="1" noChangeArrowheads="1"/>
          </p:cNvSpPr>
          <p:nvPr>
            <p:ph type="body" idx="1"/>
          </p:nvPr>
        </p:nvSpPr>
        <p:spPr/>
        <p:txBody>
          <a:bodyPr/>
          <a:lstStyle/>
          <a:p>
            <a:pPr eaLnBrk="1" hangingPunct="1"/>
            <a:endParaRPr lang="en-US" altLang="en-US" smtClean="0"/>
          </a:p>
        </p:txBody>
      </p:sp>
      <p:pic>
        <p:nvPicPr>
          <p:cNvPr id="17412" name="Picture 4" descr="Equal Shmequal #1 015"/>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9712" b="24916"/>
          <a:stretch>
            <a:fillRect/>
          </a:stretch>
        </p:blipFill>
        <p:spPr bwMode="auto">
          <a:xfrm>
            <a:off x="-125274" y="228600"/>
            <a:ext cx="9264162" cy="6629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05808152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endParaRPr lang="en-US" altLang="en-US" smtClean="0"/>
          </a:p>
        </p:txBody>
      </p:sp>
      <p:sp>
        <p:nvSpPr>
          <p:cNvPr id="19459" name="Rectangle 3"/>
          <p:cNvSpPr>
            <a:spLocks noGrp="1" noChangeArrowheads="1"/>
          </p:cNvSpPr>
          <p:nvPr>
            <p:ph type="body" idx="1"/>
          </p:nvPr>
        </p:nvSpPr>
        <p:spPr/>
        <p:txBody>
          <a:bodyPr/>
          <a:lstStyle/>
          <a:p>
            <a:pPr eaLnBrk="1" hangingPunct="1"/>
            <a:endParaRPr lang="en-US" altLang="en-US" smtClean="0"/>
          </a:p>
        </p:txBody>
      </p:sp>
      <p:pic>
        <p:nvPicPr>
          <p:cNvPr id="19460" name="Picture 4" descr="Equal Shmequal #1 017"/>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0027" t="2626" r="7730" b="23247"/>
          <a:stretch>
            <a:fillRect/>
          </a:stretch>
        </p:blipFill>
        <p:spPr bwMode="auto">
          <a:xfrm>
            <a:off x="-305171" y="0"/>
            <a:ext cx="9759461"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42231775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209924"/>
            <a:ext cx="8042276" cy="1336956"/>
          </a:xfrm>
        </p:spPr>
        <p:txBody>
          <a:bodyPr/>
          <a:lstStyle/>
          <a:p>
            <a:r>
              <a:rPr lang="en-US" dirty="0" smtClean="0"/>
              <a:t>Standards</a:t>
            </a:r>
            <a:endParaRPr lang="en-US" dirty="0"/>
          </a:p>
        </p:txBody>
      </p:sp>
      <p:sp>
        <p:nvSpPr>
          <p:cNvPr id="3" name="Content Placeholder 2"/>
          <p:cNvSpPr>
            <a:spLocks noGrp="1"/>
          </p:cNvSpPr>
          <p:nvPr>
            <p:ph idx="1"/>
          </p:nvPr>
        </p:nvSpPr>
        <p:spPr>
          <a:xfrm>
            <a:off x="549275" y="1187450"/>
            <a:ext cx="8042276" cy="5257799"/>
          </a:xfrm>
        </p:spPr>
        <p:txBody>
          <a:bodyPr>
            <a:normAutofit lnSpcReduction="10000"/>
          </a:bodyPr>
          <a:lstStyle/>
          <a:p>
            <a:r>
              <a:rPr lang="en-US" b="1" dirty="0" smtClean="0"/>
              <a:t>K.OA.1 </a:t>
            </a:r>
            <a:r>
              <a:rPr lang="en-US" dirty="0" smtClean="0"/>
              <a:t>Represent addition and subtraction with objects, fingers, metal images, drawings, sounds, acting out situations, verbal explanations, expressions, or equations.</a:t>
            </a:r>
          </a:p>
          <a:p>
            <a:r>
              <a:rPr lang="en-US" b="1" dirty="0" smtClean="0"/>
              <a:t>1.OA.7  </a:t>
            </a:r>
            <a:r>
              <a:rPr lang="en-US" dirty="0" smtClean="0"/>
              <a:t>Understand the meaning of the equal sign, and determine if equations involving addition and subtraction are true or false.</a:t>
            </a:r>
          </a:p>
          <a:p>
            <a:r>
              <a:rPr lang="en-US" b="1" dirty="0" smtClean="0"/>
              <a:t>1.OA.8 </a:t>
            </a:r>
            <a:r>
              <a:rPr lang="en-US" dirty="0" smtClean="0"/>
              <a:t>Determine the unknown whole number in an addition or subtraction equation relating three whole numbers.   (ex 8 + ? = 11)</a:t>
            </a:r>
          </a:p>
          <a:p>
            <a:r>
              <a:rPr lang="en-US" b="1" dirty="0" smtClean="0"/>
              <a:t>2.OA.1 </a:t>
            </a:r>
            <a:r>
              <a:rPr lang="en-US" dirty="0" smtClean="0"/>
              <a:t>Use addition and subtraction within 100 to solve one and two-step word problems with unknowns in all positions.</a:t>
            </a:r>
          </a:p>
          <a:p>
            <a:endParaRPr lang="en-US" dirty="0"/>
          </a:p>
        </p:txBody>
      </p:sp>
      <p:pic>
        <p:nvPicPr>
          <p:cNvPr id="8" name="Picture 7"/>
          <p:cNvPicPr>
            <a:picLocks noChangeAspect="1"/>
          </p:cNvPicPr>
          <p:nvPr/>
        </p:nvPicPr>
        <p:blipFill>
          <a:blip r:embed="rId3"/>
          <a:stretch>
            <a:fillRect/>
          </a:stretch>
        </p:blipFill>
        <p:spPr>
          <a:xfrm>
            <a:off x="7683500" y="5875129"/>
            <a:ext cx="1539730" cy="1011664"/>
          </a:xfrm>
          <a:prstGeom prst="rect">
            <a:avLst/>
          </a:prstGeom>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endParaRPr lang="en-US" altLang="en-US" smtClean="0"/>
          </a:p>
        </p:txBody>
      </p:sp>
      <p:sp>
        <p:nvSpPr>
          <p:cNvPr id="20483" name="Rectangle 3"/>
          <p:cNvSpPr>
            <a:spLocks noGrp="1" noChangeArrowheads="1"/>
          </p:cNvSpPr>
          <p:nvPr>
            <p:ph type="body" idx="1"/>
          </p:nvPr>
        </p:nvSpPr>
        <p:spPr/>
        <p:txBody>
          <a:bodyPr/>
          <a:lstStyle/>
          <a:p>
            <a:pPr eaLnBrk="1" hangingPunct="1"/>
            <a:endParaRPr lang="en-US" altLang="en-US" smtClean="0"/>
          </a:p>
        </p:txBody>
      </p:sp>
      <p:pic>
        <p:nvPicPr>
          <p:cNvPr id="20484" name="Picture 4" descr="Equal Shmequal #1 018"/>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4350" t="1904" r="8871" b="22887"/>
          <a:stretch>
            <a:fillRect/>
          </a:stretch>
        </p:blipFill>
        <p:spPr bwMode="auto">
          <a:xfrm>
            <a:off x="-387503" y="107576"/>
            <a:ext cx="9531503" cy="66294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8356971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endParaRPr lang="en-US" altLang="en-US" smtClean="0"/>
          </a:p>
        </p:txBody>
      </p:sp>
      <p:sp>
        <p:nvSpPr>
          <p:cNvPr id="23555" name="Rectangle 3"/>
          <p:cNvSpPr>
            <a:spLocks noGrp="1" noChangeArrowheads="1"/>
          </p:cNvSpPr>
          <p:nvPr>
            <p:ph type="body" idx="1"/>
          </p:nvPr>
        </p:nvSpPr>
        <p:spPr/>
        <p:txBody>
          <a:bodyPr/>
          <a:lstStyle/>
          <a:p>
            <a:pPr eaLnBrk="1" hangingPunct="1"/>
            <a:endParaRPr lang="en-US" altLang="en-US" smtClean="0"/>
          </a:p>
        </p:txBody>
      </p:sp>
      <p:pic>
        <p:nvPicPr>
          <p:cNvPr id="23556" name="Picture 4" descr="Equal Shmequal #1 022"/>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11150" t="1926" r="6293" b="22943"/>
          <a:stretch>
            <a:fillRect/>
          </a:stretch>
        </p:blipFill>
        <p:spPr bwMode="auto">
          <a:xfrm>
            <a:off x="-69696" y="152400"/>
            <a:ext cx="9220200" cy="67056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78334622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endParaRPr lang="en-US" altLang="en-US" smtClean="0"/>
          </a:p>
        </p:txBody>
      </p:sp>
      <p:sp>
        <p:nvSpPr>
          <p:cNvPr id="26627" name="Rectangle 3"/>
          <p:cNvSpPr>
            <a:spLocks noGrp="1" noChangeArrowheads="1"/>
          </p:cNvSpPr>
          <p:nvPr>
            <p:ph type="body" idx="1"/>
          </p:nvPr>
        </p:nvSpPr>
        <p:spPr/>
        <p:txBody>
          <a:bodyPr/>
          <a:lstStyle/>
          <a:p>
            <a:pPr eaLnBrk="1" hangingPunct="1"/>
            <a:endParaRPr lang="en-US" altLang="en-US" smtClean="0"/>
          </a:p>
        </p:txBody>
      </p:sp>
      <p:pic>
        <p:nvPicPr>
          <p:cNvPr id="26628" name="Picture 6" descr="Equal Shmequal #1 025"/>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3380" r="5322" b="24295"/>
          <a:stretch>
            <a:fillRect/>
          </a:stretch>
        </p:blipFill>
        <p:spPr bwMode="auto">
          <a:xfrm>
            <a:off x="-279863" y="1731"/>
            <a:ext cx="9398927" cy="690363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51741775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endParaRPr lang="en-US" altLang="en-US" smtClean="0"/>
          </a:p>
        </p:txBody>
      </p:sp>
      <p:sp>
        <p:nvSpPr>
          <p:cNvPr id="27651" name="Rectangle 3"/>
          <p:cNvSpPr>
            <a:spLocks noGrp="1" noChangeArrowheads="1"/>
          </p:cNvSpPr>
          <p:nvPr>
            <p:ph type="body" idx="1"/>
          </p:nvPr>
        </p:nvSpPr>
        <p:spPr/>
        <p:txBody>
          <a:bodyPr/>
          <a:lstStyle/>
          <a:p>
            <a:pPr eaLnBrk="1" hangingPunct="1"/>
            <a:endParaRPr lang="en-US" altLang="en-US" smtClean="0"/>
          </a:p>
        </p:txBody>
      </p:sp>
      <p:pic>
        <p:nvPicPr>
          <p:cNvPr id="27652" name="Picture 4" descr="Equal Shmequal #1 026"/>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7265" t="1297" r="3380" b="23619"/>
          <a:stretch>
            <a:fillRect/>
          </a:stretch>
        </p:blipFill>
        <p:spPr bwMode="auto">
          <a:xfrm>
            <a:off x="-1" y="13359"/>
            <a:ext cx="9472301" cy="7168227"/>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88343683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endParaRPr lang="en-US" altLang="en-US" smtClean="0"/>
          </a:p>
        </p:txBody>
      </p:sp>
      <p:sp>
        <p:nvSpPr>
          <p:cNvPr id="28675" name="Rectangle 3"/>
          <p:cNvSpPr>
            <a:spLocks noGrp="1" noChangeArrowheads="1"/>
          </p:cNvSpPr>
          <p:nvPr>
            <p:ph type="body" idx="1"/>
          </p:nvPr>
        </p:nvSpPr>
        <p:spPr/>
        <p:txBody>
          <a:bodyPr/>
          <a:lstStyle/>
          <a:p>
            <a:pPr eaLnBrk="1" hangingPunct="1"/>
            <a:endParaRPr lang="en-US" altLang="en-US" smtClean="0"/>
          </a:p>
        </p:txBody>
      </p:sp>
      <p:pic>
        <p:nvPicPr>
          <p:cNvPr id="28676" name="Picture 4" descr="Equal Shmequal #1 027"/>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2408" r="10178" b="23619"/>
          <a:stretch>
            <a:fillRect/>
          </a:stretch>
        </p:blipFill>
        <p:spPr bwMode="auto">
          <a:xfrm>
            <a:off x="-251179" y="0"/>
            <a:ext cx="9482667" cy="6858000"/>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170031489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endParaRPr lang="en-US" altLang="en-US" smtClean="0"/>
          </a:p>
        </p:txBody>
      </p:sp>
      <p:sp>
        <p:nvSpPr>
          <p:cNvPr id="29699" name="Rectangle 3"/>
          <p:cNvSpPr>
            <a:spLocks noGrp="1" noChangeArrowheads="1"/>
          </p:cNvSpPr>
          <p:nvPr>
            <p:ph type="body" idx="1"/>
          </p:nvPr>
        </p:nvSpPr>
        <p:spPr/>
        <p:txBody>
          <a:bodyPr/>
          <a:lstStyle/>
          <a:p>
            <a:pPr eaLnBrk="1" hangingPunct="1"/>
            <a:endParaRPr lang="en-US" altLang="en-US" smtClean="0"/>
          </a:p>
        </p:txBody>
      </p:sp>
      <p:pic>
        <p:nvPicPr>
          <p:cNvPr id="29700" name="Picture 4" descr="Equal Shmequal #1 028"/>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l="6293" t="1973" r="2408" b="23619"/>
          <a:stretch>
            <a:fillRect/>
          </a:stretch>
        </p:blipFill>
        <p:spPr bwMode="auto">
          <a:xfrm>
            <a:off x="-125451" y="-115349"/>
            <a:ext cx="9269451" cy="6973349"/>
          </a:xfrm>
          <a:prstGeom prst="rect">
            <a:avLst/>
          </a:prstGeom>
          <a:noFill/>
          <a:ln>
            <a:no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39210932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Connections</a:t>
            </a:r>
            <a:endParaRPr lang="en-US" dirty="0"/>
          </a:p>
        </p:txBody>
      </p:sp>
      <p:pic>
        <p:nvPicPr>
          <p:cNvPr id="10243" name="Picture 3"/>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662112" y="1762290"/>
            <a:ext cx="5819775" cy="4657725"/>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Lst>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Literature Connections</a:t>
            </a:r>
            <a:endParaRPr lang="en-US" dirty="0"/>
          </a:p>
        </p:txBody>
      </p:sp>
      <p:sp>
        <p:nvSpPr>
          <p:cNvPr id="3" name="Content Placeholder 2"/>
          <p:cNvSpPr>
            <a:spLocks noGrp="1"/>
          </p:cNvSpPr>
          <p:nvPr>
            <p:ph idx="1"/>
          </p:nvPr>
        </p:nvSpPr>
        <p:spPr>
          <a:xfrm>
            <a:off x="549275" y="1600201"/>
            <a:ext cx="5173608" cy="4343400"/>
          </a:xfrm>
        </p:spPr>
        <p:txBody>
          <a:bodyPr/>
          <a:lstStyle/>
          <a:p>
            <a:pPr>
              <a:buNone/>
            </a:pPr>
            <a:endParaRPr lang="en-US" dirty="0" smtClean="0"/>
          </a:p>
          <a:p>
            <a:pPr lvl="1">
              <a:buNone/>
            </a:pPr>
            <a:r>
              <a:rPr lang="en-US" dirty="0" smtClean="0"/>
              <a:t>    Hundreds chart to highlight possible clues leading to the correct age for each person</a:t>
            </a:r>
          </a:p>
          <a:p>
            <a:pPr lvl="1">
              <a:buNone/>
            </a:pPr>
            <a:endParaRPr lang="en-US" dirty="0" smtClean="0"/>
          </a:p>
          <a:p>
            <a:pPr lvl="1">
              <a:buNone/>
            </a:pPr>
            <a:endParaRPr lang="en-US" dirty="0" smtClean="0"/>
          </a:p>
          <a:p>
            <a:pPr lvl="1">
              <a:buNone/>
            </a:pPr>
            <a:endParaRPr lang="en-US" dirty="0" smtClean="0"/>
          </a:p>
          <a:p>
            <a:pPr lvl="1">
              <a:buNone/>
            </a:pPr>
            <a:endParaRPr lang="en-US" dirty="0" smtClean="0"/>
          </a:p>
          <a:p>
            <a:pPr>
              <a:buNone/>
            </a:pPr>
            <a:endParaRPr lang="en-US" dirty="0" smtClean="0"/>
          </a:p>
          <a:p>
            <a:pPr lvl="3"/>
            <a:endParaRPr lang="en-US" dirty="0"/>
          </a:p>
        </p:txBody>
      </p:sp>
      <p:pic>
        <p:nvPicPr>
          <p:cNvPr id="11266"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5482186" y="1728311"/>
            <a:ext cx="2724577" cy="215000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Lst>
        </p:spPr>
      </p:pic>
      <p:pic>
        <p:nvPicPr>
          <p:cNvPr id="9" name="Picture 8" descr="fc_lessthan_41721_lg.gif"/>
          <p:cNvPicPr>
            <a:picLocks noChangeAspect="1"/>
          </p:cNvPicPr>
          <p:nvPr/>
        </p:nvPicPr>
        <p:blipFill>
          <a:blip r:embed="rId4"/>
          <a:stretch>
            <a:fillRect/>
          </a:stretch>
        </p:blipFill>
        <p:spPr>
          <a:xfrm>
            <a:off x="2721583" y="3878317"/>
            <a:ext cx="1545563" cy="2000250"/>
          </a:xfrm>
          <a:prstGeom prst="rect">
            <a:avLst/>
          </a:prstGeom>
          <a:ln w="25400">
            <a:solidFill>
              <a:schemeClr val="tx1"/>
            </a:solidFill>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Stations</a:t>
            </a:r>
            <a:endParaRPr lang="en-US" dirty="0"/>
          </a:p>
        </p:txBody>
      </p:sp>
      <p:sp>
        <p:nvSpPr>
          <p:cNvPr id="3" name="Content Placeholder 2"/>
          <p:cNvSpPr>
            <a:spLocks noGrp="1"/>
          </p:cNvSpPr>
          <p:nvPr>
            <p:ph idx="1"/>
          </p:nvPr>
        </p:nvSpPr>
        <p:spPr>
          <a:xfrm>
            <a:off x="549274" y="1600201"/>
            <a:ext cx="8594725" cy="4343400"/>
          </a:xfrm>
        </p:spPr>
        <p:txBody>
          <a:bodyPr>
            <a:normAutofit lnSpcReduction="10000"/>
          </a:bodyPr>
          <a:lstStyle/>
          <a:p>
            <a:r>
              <a:rPr lang="en-US" dirty="0" smtClean="0"/>
              <a:t>Balance Challenges (pan balanced scales station)</a:t>
            </a:r>
          </a:p>
          <a:p>
            <a:pPr lvl="1"/>
            <a:r>
              <a:rPr lang="en-US" dirty="0" smtClean="0"/>
              <a:t>Explore and create number sentences</a:t>
            </a:r>
          </a:p>
          <a:p>
            <a:pPr lvl="1"/>
            <a:r>
              <a:rPr lang="en-US" dirty="0"/>
              <a:t>Balancing Blocks Station (items of varying weights</a:t>
            </a:r>
            <a:r>
              <a:rPr lang="en-US" dirty="0" smtClean="0"/>
              <a:t>)</a:t>
            </a:r>
          </a:p>
          <a:p>
            <a:r>
              <a:rPr lang="en-US" dirty="0" smtClean="0"/>
              <a:t>Balance Puzzles</a:t>
            </a:r>
          </a:p>
          <a:p>
            <a:r>
              <a:rPr lang="en-US" dirty="0" smtClean="0"/>
              <a:t>Balancing Blocks (Pan Balance Exploration)</a:t>
            </a:r>
          </a:p>
          <a:p>
            <a:pPr lvl="1"/>
            <a:r>
              <a:rPr lang="en-US" dirty="0" smtClean="0"/>
              <a:t>2 </a:t>
            </a:r>
            <a:r>
              <a:rPr lang="en-US" dirty="0" err="1" smtClean="0"/>
              <a:t>Styrafoam</a:t>
            </a:r>
            <a:r>
              <a:rPr lang="en-US" dirty="0" smtClean="0"/>
              <a:t> Cubes = 1 Bear,     5 Bears = 1 Glue stick</a:t>
            </a:r>
          </a:p>
          <a:p>
            <a:pPr lvl="2"/>
            <a:r>
              <a:rPr lang="en-US" dirty="0" smtClean="0"/>
              <a:t>2 </a:t>
            </a:r>
            <a:r>
              <a:rPr lang="en-US" dirty="0" err="1" smtClean="0"/>
              <a:t>c</a:t>
            </a:r>
            <a:r>
              <a:rPr lang="en-US" dirty="0" smtClean="0"/>
              <a:t> = 1 </a:t>
            </a:r>
            <a:r>
              <a:rPr lang="en-US" dirty="0" err="1" smtClean="0"/>
              <a:t>b</a:t>
            </a:r>
            <a:r>
              <a:rPr lang="en-US" dirty="0" smtClean="0"/>
              <a:t>				5 </a:t>
            </a:r>
            <a:r>
              <a:rPr lang="en-US" dirty="0" err="1" smtClean="0"/>
              <a:t>b</a:t>
            </a:r>
            <a:r>
              <a:rPr lang="en-US" dirty="0" smtClean="0"/>
              <a:t> = 1 </a:t>
            </a:r>
            <a:r>
              <a:rPr lang="en-US" dirty="0" err="1" smtClean="0"/>
              <a:t>g</a:t>
            </a:r>
            <a:endParaRPr lang="en-US" dirty="0" smtClean="0"/>
          </a:p>
          <a:p>
            <a:r>
              <a:rPr lang="en-US" dirty="0" smtClean="0"/>
              <a:t>Number Balance Exploration</a:t>
            </a:r>
          </a:p>
          <a:p>
            <a:r>
              <a:rPr lang="en-US" dirty="0" smtClean="0"/>
              <a:t>Writing Equations Swimming Pool Fun</a:t>
            </a:r>
            <a:endParaRPr lang="en-US" dirty="0"/>
          </a:p>
        </p:txBody>
      </p:sp>
      <p:pic>
        <p:nvPicPr>
          <p:cNvPr id="6146" name="Picture 2"/>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6899668" y="5316362"/>
            <a:ext cx="2179748" cy="1477066"/>
          </a:xfrm>
          <a:prstGeom prst="rect">
            <a:avLst/>
          </a:prstGeom>
          <a:noFill/>
          <a:ln w="38100">
            <a:solidFill>
              <a:schemeClr val="tx1"/>
            </a:solid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pic>
        <p:nvPicPr>
          <p:cNvPr id="6147" name="Picture 3"/>
          <p:cNvPicPr>
            <a:picLocks noChangeAspect="1" noChangeArrowheads="1"/>
          </p:cNvPicPr>
          <p:nvPr/>
        </p:nvPicPr>
        <p:blipFill>
          <a:blip r:embed="rId4">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107639" y="34836"/>
            <a:ext cx="1819245" cy="1549948"/>
          </a:xfrm>
          <a:prstGeom prst="rect">
            <a:avLst/>
          </a:prstGeom>
          <a:noFill/>
          <a:ln w="28575">
            <a:solidFill>
              <a:schemeClr val="tx1"/>
            </a:solidFill>
          </a:ln>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chemeClr val="accent1"/>
                </a:solidFill>
              </a14:hiddenFill>
            </a:ext>
            <a:ext uri="{91240B29-F687-4F45-9708-019B960494DF}">
              <a14:hiddenLine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Reflections from Activities</a:t>
            </a:r>
            <a:endParaRPr lang="en-US" dirty="0"/>
          </a:p>
        </p:txBody>
      </p:sp>
      <p:sp>
        <p:nvSpPr>
          <p:cNvPr id="3" name="Content Placeholder 2"/>
          <p:cNvSpPr>
            <a:spLocks noGrp="1"/>
          </p:cNvSpPr>
          <p:nvPr>
            <p:ph idx="1"/>
          </p:nvPr>
        </p:nvSpPr>
        <p:spPr>
          <a:xfrm>
            <a:off x="549275" y="2656490"/>
            <a:ext cx="8042276" cy="4343400"/>
          </a:xfrm>
        </p:spPr>
        <p:txBody>
          <a:bodyPr/>
          <a:lstStyle/>
          <a:p>
            <a:pPr>
              <a:buNone/>
            </a:pPr>
            <a:r>
              <a:rPr lang="en-US" dirty="0" smtClean="0"/>
              <a:t>Pan Balanced Scales</a:t>
            </a:r>
          </a:p>
          <a:p>
            <a:r>
              <a:rPr lang="en-US" dirty="0" smtClean="0"/>
              <a:t>Recognize that a balanced scale represents equality</a:t>
            </a:r>
          </a:p>
          <a:p>
            <a:r>
              <a:rPr lang="en-US" dirty="0" smtClean="0"/>
              <a:t>The lower pan holds the objects that weigh more</a:t>
            </a:r>
          </a:p>
          <a:p>
            <a:pPr>
              <a:buNone/>
            </a:pPr>
            <a:r>
              <a:rPr lang="en-US" dirty="0" smtClean="0"/>
              <a:t>Number Balanced Scales</a:t>
            </a:r>
          </a:p>
          <a:p>
            <a:r>
              <a:rPr lang="en-US" dirty="0" smtClean="0"/>
              <a:t>A balanced beam represents equality</a:t>
            </a:r>
          </a:p>
          <a:p>
            <a:r>
              <a:rPr lang="en-US" dirty="0" smtClean="0"/>
              <a:t>Balance is achieved when the sum of the numbers on each side of the balance point is the same</a:t>
            </a:r>
            <a:endParaRPr lang="en-US" dirty="0"/>
          </a:p>
        </p:txBody>
      </p:sp>
      <p:pic>
        <p:nvPicPr>
          <p:cNvPr id="9218" name="Picture 2" descr="H:\My Documents\My Pictures\balance scale.jpg"/>
          <p:cNvPicPr>
            <a:picLocks noChangeAspect="1" noChangeArrowheads="1"/>
          </p:cNvPicPr>
          <p:nvPr/>
        </p:nvPicPr>
        <p:blipFill>
          <a:blip r:embed="rId2">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3704897" y="1444532"/>
            <a:ext cx="2696888" cy="1840329"/>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Math Practice Standards</a:t>
            </a:r>
            <a:endParaRPr lang="en-US" dirty="0"/>
          </a:p>
        </p:txBody>
      </p:sp>
      <p:sp>
        <p:nvSpPr>
          <p:cNvPr id="3" name="Content Placeholder 2"/>
          <p:cNvSpPr>
            <a:spLocks noGrp="1"/>
          </p:cNvSpPr>
          <p:nvPr>
            <p:ph idx="1"/>
          </p:nvPr>
        </p:nvSpPr>
        <p:spPr>
          <a:xfrm>
            <a:off x="549275" y="1786941"/>
            <a:ext cx="8042276" cy="4343400"/>
          </a:xfrm>
        </p:spPr>
        <p:txBody>
          <a:bodyPr/>
          <a:lstStyle/>
          <a:p>
            <a:r>
              <a:rPr lang="en-US" dirty="0" smtClean="0"/>
              <a:t>MP 5  Attend to precision </a:t>
            </a:r>
            <a:r>
              <a:rPr lang="en-US" dirty="0" smtClean="0"/>
              <a:t> -- State </a:t>
            </a:r>
            <a:r>
              <a:rPr lang="en-US" dirty="0" smtClean="0"/>
              <a:t>the meaning of symbols including the equal sign consistently and appropriately</a:t>
            </a:r>
          </a:p>
          <a:p>
            <a:endParaRPr lang="en-US" dirty="0" smtClean="0"/>
          </a:p>
          <a:p>
            <a:r>
              <a:rPr lang="en-US" dirty="0" smtClean="0"/>
              <a:t>MP 3 Construct viable arguments and critique the reasoning of others</a:t>
            </a:r>
          </a:p>
          <a:p>
            <a:endParaRPr lang="en-US" dirty="0" smtClean="0"/>
          </a:p>
          <a:p>
            <a:endParaRPr lang="en-US" dirty="0"/>
          </a:p>
        </p:txBody>
      </p:sp>
      <p:pic>
        <p:nvPicPr>
          <p:cNvPr id="4" name="Picture 3"/>
          <p:cNvPicPr>
            <a:picLocks noChangeAspect="1"/>
          </p:cNvPicPr>
          <p:nvPr/>
        </p:nvPicPr>
        <p:blipFill>
          <a:blip r:embed="rId2"/>
          <a:stretch>
            <a:fillRect/>
          </a:stretch>
        </p:blipFill>
        <p:spPr>
          <a:xfrm>
            <a:off x="3202836" y="2781286"/>
            <a:ext cx="1053890" cy="927345"/>
          </a:xfrm>
          <a:prstGeom prst="rect">
            <a:avLst/>
          </a:prstGeom>
          <a:ln w="38100">
            <a:solidFill>
              <a:schemeClr val="tx1"/>
            </a:solidFill>
          </a:ln>
        </p:spPr>
      </p:pic>
      <p:pic>
        <p:nvPicPr>
          <p:cNvPr id="6" name="Picture 5"/>
          <p:cNvPicPr>
            <a:picLocks noChangeAspect="1"/>
          </p:cNvPicPr>
          <p:nvPr/>
        </p:nvPicPr>
        <p:blipFill>
          <a:blip r:embed="rId3"/>
          <a:stretch>
            <a:fillRect/>
          </a:stretch>
        </p:blipFill>
        <p:spPr>
          <a:xfrm>
            <a:off x="4256726" y="4334546"/>
            <a:ext cx="2151887" cy="1463641"/>
          </a:xfrm>
          <a:prstGeom prst="rect">
            <a:avLst/>
          </a:prstGeom>
          <a:ln w="38100">
            <a:solidFill>
              <a:schemeClr val="tx1"/>
            </a:solidFill>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Session Evaluation</a:t>
            </a:r>
            <a:endParaRPr lang="en-US" dirty="0"/>
          </a:p>
        </p:txBody>
      </p:sp>
      <p:pic>
        <p:nvPicPr>
          <p:cNvPr id="5" name="Picture 4"/>
          <p:cNvPicPr>
            <a:picLocks noChangeAspect="1"/>
          </p:cNvPicPr>
          <p:nvPr/>
        </p:nvPicPr>
        <p:blipFill>
          <a:blip r:embed="rId3"/>
          <a:stretch>
            <a:fillRect/>
          </a:stretch>
        </p:blipFill>
        <p:spPr>
          <a:xfrm>
            <a:off x="2285816" y="1702636"/>
            <a:ext cx="5004399" cy="3939633"/>
          </a:xfrm>
          <a:prstGeom prst="rect">
            <a:avLst/>
          </a:prstGeom>
        </p:spPr>
      </p:pic>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7646668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t>Equality. (2003). In </a:t>
            </a:r>
            <a:r>
              <a:rPr lang="en-US" i="1" dirty="0" smtClean="0"/>
              <a:t>Thinking Mathematically: Integrating Arithmetic and Algebra in Elementary Schools (pp. 9-24). </a:t>
            </a:r>
            <a:r>
              <a:rPr lang="en-US" i="1" dirty="0" err="1" smtClean="0"/>
              <a:t>Portsmith</a:t>
            </a:r>
            <a:r>
              <a:rPr lang="en-US" i="1" dirty="0" smtClean="0"/>
              <a:t>, NH: Heinemann.</a:t>
            </a:r>
          </a:p>
          <a:p>
            <a:r>
              <a:rPr lang="en-US" i="1" dirty="0" smtClean="0"/>
              <a:t>Falkner, K. P., Levi, L., &amp; Carpenter, T. P. (1999). Children's Understanding of Equality: A Foundation for Algebra. Teaching Children Mathematics, (1999), 232-236.</a:t>
            </a:r>
          </a:p>
          <a:p>
            <a:r>
              <a:rPr lang="en-US" i="1" dirty="0" smtClean="0"/>
              <a:t>Get It Together: , Equals, Math Problems for Groups Grades 4-12. (</a:t>
            </a:r>
            <a:r>
              <a:rPr lang="en-US" i="1" dirty="0" err="1" smtClean="0"/>
              <a:t>n.d</a:t>
            </a:r>
            <a:r>
              <a:rPr lang="en-US" i="1" dirty="0" smtClean="0"/>
              <a:t>.). Berkeley, CA: Lawrence Hall of Science.</a:t>
            </a:r>
          </a:p>
          <a:p>
            <a:r>
              <a:rPr lang="en-US" i="1" dirty="0" err="1" smtClean="0"/>
              <a:t>Findell</a:t>
            </a:r>
            <a:r>
              <a:rPr lang="en-US" i="1" dirty="0" smtClean="0"/>
              <a:t>, C. (1999). </a:t>
            </a:r>
            <a:r>
              <a:rPr lang="en-US" i="1" dirty="0" err="1" smtClean="0"/>
              <a:t>Groundworks</a:t>
            </a:r>
            <a:r>
              <a:rPr lang="en-US" i="1" dirty="0" smtClean="0"/>
              <a:t>: Algebraic thinking (pp. 48-63). Chicago, IL: Creative Publications.</a:t>
            </a:r>
          </a:p>
          <a:p>
            <a:r>
              <a:rPr lang="en-US" i="1" dirty="0" smtClean="0"/>
              <a:t>Kroll, V. L., &amp; O'Neill, P. (2005). Equal, </a:t>
            </a:r>
            <a:r>
              <a:rPr lang="en-US" i="1" dirty="0" err="1" smtClean="0"/>
              <a:t>Shmequal</a:t>
            </a:r>
            <a:r>
              <a:rPr lang="en-US" i="1" dirty="0" smtClean="0"/>
              <a:t>. Watertown, MA: </a:t>
            </a:r>
            <a:r>
              <a:rPr lang="en-US" i="1" dirty="0" err="1" smtClean="0"/>
              <a:t>Charlesbridge</a:t>
            </a:r>
            <a:r>
              <a:rPr lang="en-US" i="1" dirty="0" smtClean="0"/>
              <a:t>.</a:t>
            </a:r>
          </a:p>
          <a:p>
            <a:r>
              <a:rPr lang="en-US" i="1" dirty="0" smtClean="0"/>
              <a:t>Murphy, S. J., &amp; Wenzel, D. (2005). More or less. New York: </a:t>
            </a:r>
            <a:r>
              <a:rPr lang="en-US" i="1" dirty="0" err="1" smtClean="0"/>
              <a:t>HarperCollinsPublishers</a:t>
            </a:r>
            <a:r>
              <a:rPr lang="en-US" i="1" dirty="0" smtClean="0"/>
              <a:t>.</a:t>
            </a:r>
          </a:p>
          <a:p>
            <a:r>
              <a:rPr lang="en-US" i="1" dirty="0" err="1" smtClean="0"/>
              <a:t>Satariano</a:t>
            </a:r>
            <a:r>
              <a:rPr lang="en-US" i="1" dirty="0" smtClean="0"/>
              <a:t>, P. (1994). </a:t>
            </a:r>
            <a:r>
              <a:rPr lang="en-US" i="1" dirty="0" err="1" smtClean="0"/>
              <a:t>Storytime</a:t>
            </a:r>
            <a:r>
              <a:rPr lang="en-US" i="1" dirty="0" smtClean="0"/>
              <a:t> </a:t>
            </a:r>
            <a:r>
              <a:rPr lang="en-US" i="1" dirty="0" err="1" smtClean="0"/>
              <a:t>mathtime</a:t>
            </a:r>
            <a:r>
              <a:rPr lang="en-US" i="1" dirty="0" smtClean="0"/>
              <a:t>: Math explorations in children's literature. Palo Alto, CA: Dale Seymour Publications.</a:t>
            </a:r>
          </a:p>
          <a:p>
            <a:r>
              <a:rPr lang="en-US" i="1" dirty="0" smtClean="0"/>
              <a:t>Who Sank the Boat? (1982). New York, NY: Sandcastle Books.</a:t>
            </a:r>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Websites</a:t>
            </a:r>
            <a:endParaRPr lang="en-US" dirty="0"/>
          </a:p>
        </p:txBody>
      </p:sp>
      <p:sp>
        <p:nvSpPr>
          <p:cNvPr id="3" name="Content Placeholder 2"/>
          <p:cNvSpPr>
            <a:spLocks noGrp="1"/>
          </p:cNvSpPr>
          <p:nvPr>
            <p:ph idx="1"/>
          </p:nvPr>
        </p:nvSpPr>
        <p:spPr/>
        <p:txBody>
          <a:bodyPr>
            <a:normAutofit lnSpcReduction="10000"/>
          </a:bodyPr>
          <a:lstStyle/>
          <a:p>
            <a:r>
              <a:rPr lang="en-US" dirty="0" smtClean="0"/>
              <a:t>K-5 Teaching Resources</a:t>
            </a:r>
          </a:p>
          <a:p>
            <a:pPr lvl="1"/>
            <a:r>
              <a:rPr lang="en-US" dirty="0" smtClean="0">
                <a:hlinkClick r:id="rId3"/>
              </a:rPr>
              <a:t>http://www.k-5mathteachingresources.com</a:t>
            </a:r>
            <a:endParaRPr lang="en-US" dirty="0" smtClean="0"/>
          </a:p>
          <a:p>
            <a:pPr lvl="1"/>
            <a:endParaRPr lang="en-US" dirty="0" smtClean="0"/>
          </a:p>
          <a:p>
            <a:pPr>
              <a:lnSpc>
                <a:spcPct val="110000"/>
              </a:lnSpc>
              <a:spcBef>
                <a:spcPts val="0"/>
              </a:spcBef>
            </a:pPr>
            <a:r>
              <a:rPr lang="en-US" dirty="0" smtClean="0"/>
              <a:t>Inside Mathematics</a:t>
            </a:r>
          </a:p>
          <a:p>
            <a:pPr marL="631825" lvl="2" indent="-349250">
              <a:lnSpc>
                <a:spcPct val="110000"/>
              </a:lnSpc>
              <a:spcBef>
                <a:spcPts val="0"/>
              </a:spcBef>
            </a:pPr>
            <a:r>
              <a:rPr lang="en-US" dirty="0" smtClean="0">
                <a:hlinkClick r:id="rId4"/>
              </a:rPr>
              <a:t>http://www.insidemathematics.org</a:t>
            </a:r>
            <a:r>
              <a:rPr lang="en-US" dirty="0" smtClean="0"/>
              <a:t> </a:t>
            </a:r>
          </a:p>
          <a:p>
            <a:r>
              <a:rPr lang="en-US" dirty="0" err="1" smtClean="0"/>
              <a:t>CaCCSS</a:t>
            </a:r>
            <a:r>
              <a:rPr lang="en-US" dirty="0" smtClean="0"/>
              <a:t>-M (CA Math Project) </a:t>
            </a:r>
          </a:p>
          <a:p>
            <a:pPr lvl="1"/>
            <a:r>
              <a:rPr lang="en-US" dirty="0" smtClean="0"/>
              <a:t>http://</a:t>
            </a:r>
            <a:r>
              <a:rPr lang="en-US" dirty="0" err="1" smtClean="0"/>
              <a:t>caccssm.cmpso.org</a:t>
            </a:r>
            <a:endParaRPr lang="en-US" dirty="0" smtClean="0"/>
          </a:p>
          <a:p>
            <a:r>
              <a:rPr lang="en-US" dirty="0" smtClean="0"/>
              <a:t>Riverside County Office of Education</a:t>
            </a:r>
          </a:p>
          <a:p>
            <a:pPr lvl="1"/>
            <a:r>
              <a:rPr lang="en-US" dirty="0" err="1" smtClean="0"/>
              <a:t>www.rcoe.us/educational-services/instructional-services/california-common-core-state-standards/</a:t>
            </a:r>
            <a:endParaRPr lang="en-US" dirty="0"/>
          </a:p>
        </p:txBody>
      </p:sp>
    </p:spTree>
    <p:extLst>
      <p:ext uri="{BB962C8B-B14F-4D97-AF65-F5344CB8AC3E}">
        <p14:creationId xmlns="" xmlns:a="http://schemas.openxmlformats.org/drawingml/2006/main" xmlns:r="http://schemas.openxmlformats.org/officeDocument/2006/relationships" xmlns:p="http://schemas.openxmlformats.org/presentationml/2006/main" xmlns:p14="http://schemas.microsoft.com/office/powerpoint/2010/main" xmlns:mv="urn:schemas-microsoft-com:mac:vml" xmlns:mc="http://schemas.openxmlformats.org/markup-compatibility/2006" val="25064252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283946"/>
            <a:ext cx="8042276" cy="1336956"/>
          </a:xfrm>
        </p:spPr>
        <p:txBody>
          <a:bodyPr/>
          <a:lstStyle/>
          <a:p>
            <a:r>
              <a:rPr lang="en-US" b="1" dirty="0" smtClean="0"/>
              <a:t>How would your students respond?</a:t>
            </a:r>
            <a:endParaRPr lang="en-US" b="1" dirty="0"/>
          </a:p>
        </p:txBody>
      </p:sp>
      <p:sp>
        <p:nvSpPr>
          <p:cNvPr id="4" name="Content Placeholder 3"/>
          <p:cNvSpPr>
            <a:spLocks noGrp="1"/>
          </p:cNvSpPr>
          <p:nvPr>
            <p:ph idx="1"/>
          </p:nvPr>
        </p:nvSpPr>
        <p:spPr>
          <a:xfrm>
            <a:off x="549275" y="1337603"/>
            <a:ext cx="8042276" cy="4343400"/>
          </a:xfrm>
        </p:spPr>
        <p:txBody>
          <a:bodyPr>
            <a:normAutofit lnSpcReduction="10000"/>
          </a:bodyPr>
          <a:lstStyle/>
          <a:p>
            <a:pPr>
              <a:buNone/>
            </a:pPr>
            <a:endParaRPr lang="en-US" dirty="0" smtClean="0"/>
          </a:p>
          <a:p>
            <a:pPr>
              <a:buNone/>
            </a:pPr>
            <a:r>
              <a:rPr lang="en-US" sz="4800" dirty="0" smtClean="0"/>
              <a:t>         8 + 4 =       + 7</a:t>
            </a:r>
          </a:p>
          <a:p>
            <a:pPr>
              <a:buNone/>
            </a:pPr>
            <a:endParaRPr lang="en-US" sz="4800" dirty="0" smtClean="0"/>
          </a:p>
          <a:p>
            <a:pPr>
              <a:buNone/>
            </a:pPr>
            <a:r>
              <a:rPr lang="en-US" sz="4800" dirty="0" smtClean="0"/>
              <a:t>    5868 + 4 = 5863 +          </a:t>
            </a:r>
          </a:p>
          <a:p>
            <a:pPr>
              <a:buNone/>
            </a:pPr>
            <a:r>
              <a:rPr lang="en-US" sz="4800" dirty="0" smtClean="0"/>
              <a:t> </a:t>
            </a:r>
          </a:p>
          <a:p>
            <a:pPr>
              <a:buNone/>
            </a:pPr>
            <a:endParaRPr lang="en-US" dirty="0" smtClean="0"/>
          </a:p>
          <a:p>
            <a:pPr>
              <a:buNone/>
            </a:pPr>
            <a:endParaRPr lang="en-US" dirty="0"/>
          </a:p>
        </p:txBody>
      </p:sp>
      <p:sp>
        <p:nvSpPr>
          <p:cNvPr id="5" name="Frame 4"/>
          <p:cNvSpPr/>
          <p:nvPr/>
        </p:nvSpPr>
        <p:spPr>
          <a:xfrm>
            <a:off x="4769645" y="1737272"/>
            <a:ext cx="813518" cy="849538"/>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6" name="Frame 5"/>
          <p:cNvSpPr/>
          <p:nvPr/>
        </p:nvSpPr>
        <p:spPr>
          <a:xfrm>
            <a:off x="7221660" y="3509303"/>
            <a:ext cx="839885" cy="897400"/>
          </a:xfrm>
          <a:prstGeom prst="fram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7" name="Picture 6"/>
          <p:cNvPicPr>
            <a:picLocks noChangeAspect="1"/>
          </p:cNvPicPr>
          <p:nvPr/>
        </p:nvPicPr>
        <p:blipFill>
          <a:blip r:embed="rId3"/>
          <a:stretch>
            <a:fillRect/>
          </a:stretch>
        </p:blipFill>
        <p:spPr>
          <a:xfrm>
            <a:off x="3213895" y="4787900"/>
            <a:ext cx="2893296" cy="1918381"/>
          </a:xfrm>
          <a:prstGeom prst="rect">
            <a:avLst/>
          </a:prstGeom>
          <a:ln w="38100">
            <a:solidFill>
              <a:schemeClr val="tx2">
                <a:lumMod val="75000"/>
                <a:lumOff val="25000"/>
              </a:schemeClr>
            </a:solid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Development of Concepts of Equality</a:t>
            </a:r>
            <a:endParaRPr lang="en-US" dirty="0"/>
          </a:p>
        </p:txBody>
      </p:sp>
      <p:sp>
        <p:nvSpPr>
          <p:cNvPr id="3" name="Content Placeholder 2"/>
          <p:cNvSpPr>
            <a:spLocks noGrp="1"/>
          </p:cNvSpPr>
          <p:nvPr>
            <p:ph idx="1"/>
          </p:nvPr>
        </p:nvSpPr>
        <p:spPr>
          <a:xfrm>
            <a:off x="549275" y="1600200"/>
            <a:ext cx="8042276" cy="5257799"/>
          </a:xfrm>
        </p:spPr>
        <p:txBody>
          <a:bodyPr>
            <a:normAutofit fontScale="92500" lnSpcReduction="20000"/>
          </a:bodyPr>
          <a:lstStyle/>
          <a:p>
            <a:r>
              <a:rPr lang="en-US" b="1" dirty="0" smtClean="0">
                <a:solidFill>
                  <a:srgbClr val="FF6600"/>
                </a:solidFill>
              </a:rPr>
              <a:t>Preschoolers</a:t>
            </a:r>
            <a:r>
              <a:rPr lang="en-US" dirty="0" smtClean="0"/>
              <a:t> start by counting objects on both sides of the equal sign to compare the numbers in each set</a:t>
            </a:r>
          </a:p>
          <a:p>
            <a:pPr lvl="1"/>
            <a:r>
              <a:rPr lang="en-US" dirty="0" smtClean="0"/>
              <a:t>Compares objects in two sets without counting</a:t>
            </a:r>
          </a:p>
          <a:p>
            <a:r>
              <a:rPr lang="en-US" b="1" dirty="0" smtClean="0">
                <a:solidFill>
                  <a:srgbClr val="FF6600"/>
                </a:solidFill>
              </a:rPr>
              <a:t>Elementary</a:t>
            </a:r>
            <a:r>
              <a:rPr lang="en-US" dirty="0" smtClean="0"/>
              <a:t> students interpret + and = in terms of actions to be performed</a:t>
            </a:r>
            <a:endParaRPr lang="en-US" dirty="0" smtClean="0"/>
          </a:p>
          <a:p>
            <a:pPr lvl="1"/>
            <a:r>
              <a:rPr lang="en-US" dirty="0" smtClean="0"/>
              <a:t>H</a:t>
            </a:r>
            <a:r>
              <a:rPr lang="en-US" dirty="0" smtClean="0"/>
              <a:t>inders </a:t>
            </a:r>
            <a:r>
              <a:rPr lang="en-US" dirty="0" smtClean="0"/>
              <a:t>understanding of 3 = 3</a:t>
            </a:r>
          </a:p>
          <a:p>
            <a:r>
              <a:rPr lang="en-US" b="1" dirty="0" smtClean="0">
                <a:solidFill>
                  <a:srgbClr val="FF6600"/>
                </a:solidFill>
              </a:rPr>
              <a:t>Ages 6-10 </a:t>
            </a:r>
            <a:r>
              <a:rPr lang="en-US" dirty="0" smtClean="0"/>
              <a:t>need to “see” the relationship between numbers before understanding (ex. 4 + 5 = 6 + 3)</a:t>
            </a:r>
          </a:p>
          <a:p>
            <a:r>
              <a:rPr lang="en-US" b="1" dirty="0" smtClean="0">
                <a:solidFill>
                  <a:srgbClr val="FF6600"/>
                </a:solidFill>
              </a:rPr>
              <a:t>Ages 10 – 13 </a:t>
            </a:r>
            <a:r>
              <a:rPr lang="en-US" dirty="0" smtClean="0"/>
              <a:t>may not need to make the actual replacement to guarantee understanding</a:t>
            </a:r>
          </a:p>
          <a:p>
            <a:r>
              <a:rPr lang="en-US" b="1" dirty="0" smtClean="0">
                <a:solidFill>
                  <a:srgbClr val="FF6600"/>
                </a:solidFill>
              </a:rPr>
              <a:t>Age 13 + </a:t>
            </a:r>
            <a:r>
              <a:rPr lang="en-US" dirty="0" smtClean="0"/>
              <a:t>infer beyond the physical models to form generalizations regarding equality</a:t>
            </a:r>
          </a:p>
          <a:p>
            <a:pPr>
              <a:buNone/>
            </a:pPr>
            <a:r>
              <a:rPr lang="en-US" sz="1647" dirty="0" smtClean="0"/>
              <a:t>      Educational Studies in Mathematics 12 (1981), </a:t>
            </a:r>
            <a:r>
              <a:rPr lang="en-US" sz="1647" dirty="0" err="1" smtClean="0"/>
              <a:t>p</a:t>
            </a:r>
            <a:r>
              <a:rPr lang="en-US" sz="1647" dirty="0" smtClean="0"/>
              <a:t>. 317-326. D. </a:t>
            </a:r>
            <a:r>
              <a:rPr lang="en-US" sz="1647" dirty="0" err="1" smtClean="0"/>
              <a:t>Reidel</a:t>
            </a:r>
            <a:r>
              <a:rPr lang="en-US" sz="1647" dirty="0" smtClean="0"/>
              <a:t> Publishing  Co. Dordrecht. Holland and Boston, U.S.A.</a:t>
            </a:r>
          </a:p>
          <a:p>
            <a:endParaRPr lang="en-US" dirty="0" smtClean="0"/>
          </a:p>
          <a:p>
            <a:pPr lvl="1"/>
            <a:endParaRPr lang="en-US" dirty="0" smtClean="0"/>
          </a:p>
          <a:p>
            <a:pPr lvl="1"/>
            <a:endParaRPr lang="en-US" dirty="0" smtClean="0"/>
          </a:p>
          <a:p>
            <a:pPr lvl="1"/>
            <a:endParaRPr lang="en-US"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104775" y="107576"/>
            <a:ext cx="8042276" cy="1336956"/>
          </a:xfrm>
        </p:spPr>
        <p:txBody>
          <a:bodyPr/>
          <a:lstStyle/>
          <a:p>
            <a:r>
              <a:rPr lang="en-US" dirty="0" smtClean="0"/>
              <a:t>Why Equals Matters</a:t>
            </a:r>
            <a:endParaRPr lang="en-US" dirty="0"/>
          </a:p>
        </p:txBody>
      </p:sp>
      <p:sp>
        <p:nvSpPr>
          <p:cNvPr id="3" name="Content Placeholder 2"/>
          <p:cNvSpPr>
            <a:spLocks noGrp="1"/>
          </p:cNvSpPr>
          <p:nvPr>
            <p:ph idx="1"/>
          </p:nvPr>
        </p:nvSpPr>
        <p:spPr>
          <a:xfrm>
            <a:off x="268620" y="1822637"/>
            <a:ext cx="8042276" cy="4343400"/>
          </a:xfrm>
        </p:spPr>
        <p:txBody>
          <a:bodyPr>
            <a:normAutofit fontScale="92500"/>
          </a:bodyPr>
          <a:lstStyle/>
          <a:p>
            <a:pPr>
              <a:buFont typeface="Arial"/>
              <a:buChar char="•"/>
            </a:pPr>
            <a:r>
              <a:rPr lang="en-US" dirty="0" smtClean="0"/>
              <a:t>The equals sign indicates </a:t>
            </a:r>
            <a:r>
              <a:rPr lang="en-US" i="1" dirty="0" smtClean="0"/>
              <a:t>equality. It is placed between two things of equal value. Think of it as a balance. </a:t>
            </a:r>
          </a:p>
          <a:p>
            <a:pPr>
              <a:buFont typeface="Arial"/>
              <a:buChar char="•"/>
            </a:pPr>
            <a:r>
              <a:rPr lang="en-US" i="1" dirty="0" smtClean="0"/>
              <a:t> When you say 8 + 3 = 11, you are saying that 8 + 3 </a:t>
            </a:r>
            <a:r>
              <a:rPr lang="en-US" b="1" i="1" dirty="0" smtClean="0"/>
              <a:t>has the same value </a:t>
            </a:r>
            <a:r>
              <a:rPr lang="en-US" i="1" dirty="0" smtClean="0"/>
              <a:t>as 11.</a:t>
            </a:r>
          </a:p>
          <a:p>
            <a:pPr>
              <a:buFont typeface="Arial"/>
              <a:buChar char="•"/>
            </a:pPr>
            <a:r>
              <a:rPr lang="en-US" dirty="0" smtClean="0"/>
              <a:t>Knowing this in elementary grades will help students better understand algebraic equations</a:t>
            </a:r>
          </a:p>
          <a:p>
            <a:pPr lvl="1">
              <a:buFont typeface="Arial"/>
              <a:buChar char="•"/>
            </a:pPr>
            <a:r>
              <a:rPr lang="en-US" dirty="0" smtClean="0"/>
              <a:t>When students are learning about evaluating algebraic equations such as 3x + 7 = 28 they MUST understand that both sides are equal or they will never understand how to solve for </a:t>
            </a:r>
            <a:r>
              <a:rPr lang="en-US" i="1" dirty="0" err="1" smtClean="0"/>
              <a:t>x</a:t>
            </a:r>
            <a:r>
              <a:rPr lang="en-US" i="1" dirty="0" smtClean="0"/>
              <a:t>. The time to teach this is NOT in middle school but in the early grades.  </a:t>
            </a:r>
            <a:endParaRPr lang="en-US" dirty="0"/>
          </a:p>
        </p:txBody>
      </p:sp>
      <p:pic>
        <p:nvPicPr>
          <p:cNvPr id="4" name="Picture 3"/>
          <p:cNvPicPr>
            <a:picLocks noChangeAspect="1"/>
          </p:cNvPicPr>
          <p:nvPr/>
        </p:nvPicPr>
        <p:blipFill>
          <a:blip r:embed="rId3"/>
          <a:stretch>
            <a:fillRect/>
          </a:stretch>
        </p:blipFill>
        <p:spPr>
          <a:xfrm>
            <a:off x="7943036" y="455855"/>
            <a:ext cx="1468036" cy="1715061"/>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312527"/>
            <a:ext cx="8042276" cy="1336956"/>
          </a:xfrm>
        </p:spPr>
        <p:txBody>
          <a:bodyPr/>
          <a:lstStyle/>
          <a:p>
            <a:r>
              <a:rPr lang="en-US" dirty="0" smtClean="0"/>
              <a:t>Why do we care what </a:t>
            </a:r>
            <a:br>
              <a:rPr lang="en-US" dirty="0" smtClean="0"/>
            </a:br>
            <a:r>
              <a:rPr lang="en-US" dirty="0" smtClean="0"/>
              <a:t>Equal means?</a:t>
            </a:r>
            <a:endParaRPr lang="en-US" dirty="0"/>
          </a:p>
        </p:txBody>
      </p:sp>
      <p:sp>
        <p:nvSpPr>
          <p:cNvPr id="3" name="Content Placeholder 2"/>
          <p:cNvSpPr>
            <a:spLocks noGrp="1"/>
          </p:cNvSpPr>
          <p:nvPr>
            <p:ph idx="1"/>
          </p:nvPr>
        </p:nvSpPr>
        <p:spPr>
          <a:xfrm>
            <a:off x="3988675" y="2164823"/>
            <a:ext cx="4602875" cy="4343400"/>
          </a:xfrm>
        </p:spPr>
        <p:txBody>
          <a:bodyPr>
            <a:normAutofit fontScale="77500" lnSpcReduction="20000"/>
          </a:bodyPr>
          <a:lstStyle/>
          <a:p>
            <a:pPr>
              <a:buNone/>
            </a:pPr>
            <a:r>
              <a:rPr lang="en-US" sz="3200" dirty="0" smtClean="0"/>
              <a:t>    Read </a:t>
            </a:r>
            <a:r>
              <a:rPr lang="en-US" sz="3200" dirty="0" smtClean="0"/>
              <a:t>the article, </a:t>
            </a:r>
            <a:r>
              <a:rPr lang="en-US" sz="3200" i="1" dirty="0" smtClean="0"/>
              <a:t>Children’s Understanding </a:t>
            </a:r>
            <a:r>
              <a:rPr lang="en-US" sz="3200" i="1" dirty="0" smtClean="0"/>
              <a:t>of Equality: A Foundation for Algebra</a:t>
            </a:r>
            <a:endParaRPr lang="en-US" sz="3200" dirty="0" smtClean="0"/>
          </a:p>
          <a:p>
            <a:r>
              <a:rPr lang="en-US" sz="3200" dirty="0" smtClean="0"/>
              <a:t>Share out to answer the question on the slide title</a:t>
            </a:r>
          </a:p>
          <a:p>
            <a:r>
              <a:rPr lang="en-US" sz="3200" dirty="0" smtClean="0"/>
              <a:t>Discuss the misconceptions mentioned in the </a:t>
            </a:r>
            <a:r>
              <a:rPr lang="en-US" sz="3200" dirty="0" smtClean="0"/>
              <a:t>article</a:t>
            </a:r>
          </a:p>
          <a:p>
            <a:r>
              <a:rPr lang="en-US" sz="3200" dirty="0" smtClean="0"/>
              <a:t>Compare to your students in your classroom</a:t>
            </a:r>
            <a:endParaRPr lang="en-US" sz="3200" dirty="0"/>
          </a:p>
        </p:txBody>
      </p:sp>
      <p:pic>
        <p:nvPicPr>
          <p:cNvPr id="5122" name="Picture 2" descr="H:\My Documents\My Pictures\cat equals.jpg"/>
          <p:cNvPicPr>
            <a:picLocks noChangeAspect="1" noChangeArrowheads="1"/>
          </p:cNvPicPr>
          <p:nvPr/>
        </p:nvPicPr>
        <p:blipFill>
          <a:blip r:embed="rId3">
            <a:extLst>
              <a:ext uri="{28A0092B-C50C-407E-A947-70E740481C1C}">
                <a14:useLocalDpi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val="0"/>
              </a:ext>
            </a:extLst>
          </a:blip>
          <a:srcRect/>
          <a:stretch>
            <a:fillRect/>
          </a:stretch>
        </p:blipFill>
        <p:spPr bwMode="auto">
          <a:xfrm>
            <a:off x="779532" y="2302760"/>
            <a:ext cx="2491614" cy="3737423"/>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 xmlns:a="http://schemas.openxmlformats.org/drawingml/2006/main" xmlns:r="http://schemas.openxmlformats.org/officeDocument/2006/relationships" xmlns:p="http://schemas.openxmlformats.org/presentationml/2006/main" xmlns:a14="http://schemas.microsoft.com/office/drawing/2010/main" xmlns:mv="urn:schemas-microsoft-com:mac:vml" xmlns:mc="http://schemas.openxmlformats.org/markup-compatibility/2006">
                <a:solidFill>
                  <a:srgbClr val="FFFFFF"/>
                </a:solidFill>
              </a14:hiddenFill>
            </a:ext>
          </a:extLst>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reez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majorFont>
      <a:minorFont>
        <a:latin typeface="News Gothic MT"/>
        <a:ea typeface=""/>
        <a:cs typeface=""/>
        <a:font script="Jpan" typeface="ＭＳ Ｐゴシック"/>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Breeze.thmx</Template>
  <TotalTime>2599</TotalTime>
  <Words>4324</Words>
  <Application>Microsoft Macintosh PowerPoint</Application>
  <PresentationFormat>On-screen Show (4:3)</PresentationFormat>
  <Paragraphs>580</Paragraphs>
  <Slides>52</Slides>
  <Notes>33</Notes>
  <HiddenSlides>2</HiddenSlides>
  <MMClips>1</MMClips>
  <ScaleCrop>false</ScaleCrop>
  <HeadingPairs>
    <vt:vector size="4" baseType="variant">
      <vt:variant>
        <vt:lpstr>Design Template</vt:lpstr>
      </vt:variant>
      <vt:variant>
        <vt:i4>1</vt:i4>
      </vt:variant>
      <vt:variant>
        <vt:lpstr>Slide Titles</vt:lpstr>
      </vt:variant>
      <vt:variant>
        <vt:i4>52</vt:i4>
      </vt:variant>
    </vt:vector>
  </HeadingPairs>
  <TitlesOfParts>
    <vt:vector size="53" baseType="lpstr">
      <vt:lpstr>Breeze</vt:lpstr>
      <vt:lpstr>Slide 1</vt:lpstr>
      <vt:lpstr> What is                ?</vt:lpstr>
      <vt:lpstr>What is Equal?</vt:lpstr>
      <vt:lpstr>Standards</vt:lpstr>
      <vt:lpstr>Math Practice Standards</vt:lpstr>
      <vt:lpstr>How would your students respond?</vt:lpstr>
      <vt:lpstr>Development of Concepts of Equality</vt:lpstr>
      <vt:lpstr>Why Equals Matters</vt:lpstr>
      <vt:lpstr>Why do we care what  Equal means?</vt:lpstr>
      <vt:lpstr>What do you notice about the responses to 8 + 4 =    + 5</vt:lpstr>
      <vt:lpstr>What Do Misconceptions  Tell Us?</vt:lpstr>
      <vt:lpstr>Misconceptions</vt:lpstr>
      <vt:lpstr>What Did You See?</vt:lpstr>
      <vt:lpstr>Slide 14</vt:lpstr>
      <vt:lpstr>What Do We Learn From Children’s Reasoning?</vt:lpstr>
      <vt:lpstr>Does Understanding the Equal Sign Matter? The Algebra Connection</vt:lpstr>
      <vt:lpstr>Research Study</vt:lpstr>
      <vt:lpstr>  Study Results</vt:lpstr>
      <vt:lpstr>Percentage of Students Using Various Strategies</vt:lpstr>
      <vt:lpstr>Equation Solving Results</vt:lpstr>
      <vt:lpstr>Making Equal Expressions</vt:lpstr>
      <vt:lpstr>Communicating Thinking</vt:lpstr>
      <vt:lpstr>Why Ask Students to Explain Their Thinking?</vt:lpstr>
      <vt:lpstr>What Can We Do In Elementary Grades?</vt:lpstr>
      <vt:lpstr>Where to begin?</vt:lpstr>
      <vt:lpstr>     Number Shapes Game</vt:lpstr>
      <vt:lpstr>Frayer Model</vt:lpstr>
      <vt:lpstr>Frayer Model</vt:lpstr>
      <vt:lpstr>Technology Connections</vt:lpstr>
      <vt:lpstr>Visual Representation of Algebraic Expressions</vt:lpstr>
      <vt:lpstr>Literature Connections</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Literature Connections</vt:lpstr>
      <vt:lpstr>Literature Connections</vt:lpstr>
      <vt:lpstr>Stations</vt:lpstr>
      <vt:lpstr>Reflections from Activities</vt:lpstr>
      <vt:lpstr>Session Evaluation</vt:lpstr>
      <vt:lpstr>Resources</vt:lpstr>
      <vt:lpstr>Websites</vt:lpstr>
    </vt:vector>
  </TitlesOfParts>
  <Company>RCOE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Equal?</dc:title>
  <dc:creator>delta</dc:creator>
  <cp:lastModifiedBy>delta</cp:lastModifiedBy>
  <cp:revision>89</cp:revision>
  <dcterms:created xsi:type="dcterms:W3CDTF">2015-02-07T17:02:25Z</dcterms:created>
  <dcterms:modified xsi:type="dcterms:W3CDTF">2015-02-07T18:13:28Z</dcterms:modified>
</cp:coreProperties>
</file>